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61" r:id="rId5"/>
    <p:sldId id="271" r:id="rId6"/>
    <p:sldId id="272" r:id="rId7"/>
    <p:sldId id="273" r:id="rId8"/>
    <p:sldId id="274" r:id="rId9"/>
    <p:sldId id="262" r:id="rId10"/>
    <p:sldId id="263" r:id="rId11"/>
    <p:sldId id="267" r:id="rId12"/>
    <p:sldId id="259" r:id="rId13"/>
    <p:sldId id="260" r:id="rId14"/>
    <p:sldId id="270" r:id="rId15"/>
    <p:sldId id="264" r:id="rId16"/>
    <p:sldId id="265" r:id="rId17"/>
    <p:sldId id="266" r:id="rId18"/>
    <p:sldId id="268" r:id="rId19"/>
    <p:sldId id="269" r:id="rId20"/>
  </p:sldIdLst>
  <p:sldSz cx="7559675" cy="1069181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介紹" id="{3217C7FA-94E3-452A-8B7E-02BC6EBA6ACA}">
          <p14:sldIdLst>
            <p14:sldId id="256"/>
            <p14:sldId id="257"/>
            <p14:sldId id="258"/>
          </p14:sldIdLst>
        </p14:section>
        <p14:section name="軟體下載與初始化" id="{D8C88738-BF7C-4DAF-A719-38286E9E42A1}">
          <p14:sldIdLst>
            <p14:sldId id="261"/>
            <p14:sldId id="271"/>
            <p14:sldId id="272"/>
            <p14:sldId id="273"/>
            <p14:sldId id="274"/>
          </p14:sldIdLst>
        </p14:section>
        <p14:section name="實際操作" id="{F5D7307F-4331-4C93-BB7F-3FC1FDF3B7BE}">
          <p14:sldIdLst>
            <p14:sldId id="262"/>
            <p14:sldId id="263"/>
            <p14:sldId id="267"/>
            <p14:sldId id="259"/>
            <p14:sldId id="260"/>
          </p14:sldIdLst>
        </p14:section>
        <p14:section name="列印問題排除" id="{66D29548-9A36-4699-B089-64E4E92C74F7}">
          <p14:sldIdLst>
            <p14:sldId id="270"/>
            <p14:sldId id="264"/>
            <p14:sldId id="265"/>
            <p14:sldId id="266"/>
            <p14:sldId id="268"/>
            <p14:sldId id="26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000"/>
    <a:srgbClr val="007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8" autoAdjust="0"/>
    <p:restoredTop sz="94660"/>
  </p:normalViewPr>
  <p:slideViewPr>
    <p:cSldViewPr snapToGrid="0">
      <p:cViewPr>
        <p:scale>
          <a:sx n="75" d="100"/>
          <a:sy n="75" d="100"/>
        </p:scale>
        <p:origin x="1982" y="-12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image" Target="../media/image3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27.wmf"/><Relationship Id="rId2" Type="http://schemas.openxmlformats.org/officeDocument/2006/relationships/image" Target="../media/image26.wmf"/><Relationship Id="rId1" Type="http://schemas.openxmlformats.org/officeDocument/2006/relationships/image" Target="../media/image25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31.wmf"/><Relationship Id="rId2" Type="http://schemas.openxmlformats.org/officeDocument/2006/relationships/image" Target="../media/image30.wmf"/><Relationship Id="rId1" Type="http://schemas.openxmlformats.org/officeDocument/2006/relationships/image" Target="../media/image29.wmf"/><Relationship Id="rId5" Type="http://schemas.openxmlformats.org/officeDocument/2006/relationships/image" Target="../media/image33.wmf"/><Relationship Id="rId4" Type="http://schemas.openxmlformats.org/officeDocument/2006/relationships/image" Target="../media/image32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36.wmf"/><Relationship Id="rId2" Type="http://schemas.openxmlformats.org/officeDocument/2006/relationships/image" Target="../media/image35.wmf"/><Relationship Id="rId1" Type="http://schemas.openxmlformats.org/officeDocument/2006/relationships/image" Target="../media/image34.wmf"/><Relationship Id="rId5" Type="http://schemas.openxmlformats.org/officeDocument/2006/relationships/image" Target="../media/image38.wmf"/><Relationship Id="rId4" Type="http://schemas.openxmlformats.org/officeDocument/2006/relationships/image" Target="../media/image37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41.wmf"/><Relationship Id="rId1" Type="http://schemas.openxmlformats.org/officeDocument/2006/relationships/image" Target="../media/image38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43.wmf"/><Relationship Id="rId1" Type="http://schemas.openxmlformats.org/officeDocument/2006/relationships/image" Target="../media/image42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50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6976" y="1749795"/>
            <a:ext cx="6425724" cy="3722335"/>
          </a:xfrm>
        </p:spPr>
        <p:txBody>
          <a:bodyPr anchor="b"/>
          <a:lstStyle>
            <a:lvl1pPr algn="ctr">
              <a:defRPr sz="4960"/>
            </a:lvl1pPr>
          </a:lstStyle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44960" y="5615678"/>
            <a:ext cx="5669756" cy="2581379"/>
          </a:xfrm>
        </p:spPr>
        <p:txBody>
          <a:bodyPr/>
          <a:lstStyle>
            <a:lvl1pPr marL="0" indent="0" algn="ctr">
              <a:buNone/>
              <a:defRPr sz="1984"/>
            </a:lvl1pPr>
            <a:lvl2pPr marL="377967" indent="0" algn="ctr">
              <a:buNone/>
              <a:defRPr sz="1653"/>
            </a:lvl2pPr>
            <a:lvl3pPr marL="755934" indent="0" algn="ctr">
              <a:buNone/>
              <a:defRPr sz="1488"/>
            </a:lvl3pPr>
            <a:lvl4pPr marL="1133902" indent="0" algn="ctr">
              <a:buNone/>
              <a:defRPr sz="1323"/>
            </a:lvl4pPr>
            <a:lvl5pPr marL="1511869" indent="0" algn="ctr">
              <a:buNone/>
              <a:defRPr sz="1323"/>
            </a:lvl5pPr>
            <a:lvl6pPr marL="1889836" indent="0" algn="ctr">
              <a:buNone/>
              <a:defRPr sz="1323"/>
            </a:lvl6pPr>
            <a:lvl7pPr marL="2267803" indent="0" algn="ctr">
              <a:buNone/>
              <a:defRPr sz="1323"/>
            </a:lvl7pPr>
            <a:lvl8pPr marL="2645771" indent="0" algn="ctr">
              <a:buNone/>
              <a:defRPr sz="1323"/>
            </a:lvl8pPr>
            <a:lvl9pPr marL="3023738" indent="0" algn="ctr">
              <a:buNone/>
              <a:defRPr sz="1323"/>
            </a:lvl9pPr>
          </a:lstStyle>
          <a:p>
            <a:r>
              <a:rPr lang="en-US" altLang="zh-TW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67DF2-B01E-4CCD-8026-8F80F71F2928}" type="datetimeFigureOut">
              <a:rPr lang="zh-TW" altLang="en-US" smtClean="0"/>
              <a:t>2020/7/7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2601A-FF4A-426D-B369-A4C1C2AB4CA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44227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TW"/>
              <a:t>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67DF2-B01E-4CCD-8026-8F80F71F2928}" type="datetimeFigureOut">
              <a:rPr lang="zh-TW" altLang="en-US" smtClean="0"/>
              <a:t>2020/7/7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2601A-FF4A-426D-B369-A4C1C2AB4CA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553712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409893" y="569240"/>
            <a:ext cx="1630055" cy="9060817"/>
          </a:xfrm>
        </p:spPr>
        <p:txBody>
          <a:bodyPr vert="eaVert"/>
          <a:lstStyle/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9728" y="569240"/>
            <a:ext cx="4795669" cy="9060817"/>
          </a:xfrm>
        </p:spPr>
        <p:txBody>
          <a:bodyPr vert="eaVert"/>
          <a:lstStyle/>
          <a:p>
            <a:pPr lvl="0"/>
            <a:r>
              <a:rPr lang="en-US" altLang="zh-TW"/>
              <a:t>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67DF2-B01E-4CCD-8026-8F80F71F2928}" type="datetimeFigureOut">
              <a:rPr lang="zh-TW" altLang="en-US" smtClean="0"/>
              <a:t>2020/7/7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2601A-FF4A-426D-B369-A4C1C2AB4CA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558036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TW"/>
              <a:t>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67DF2-B01E-4CCD-8026-8F80F71F2928}" type="datetimeFigureOut">
              <a:rPr lang="zh-TW" altLang="en-US" smtClean="0"/>
              <a:t>2020/7/7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2601A-FF4A-426D-B369-A4C1C2AB4CA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047380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5791" y="2665532"/>
            <a:ext cx="6520220" cy="4447496"/>
          </a:xfrm>
        </p:spPr>
        <p:txBody>
          <a:bodyPr anchor="b"/>
          <a:lstStyle>
            <a:lvl1pPr>
              <a:defRPr sz="4960"/>
            </a:lvl1pPr>
          </a:lstStyle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5791" y="7155103"/>
            <a:ext cx="6520220" cy="2338833"/>
          </a:xfrm>
        </p:spPr>
        <p:txBody>
          <a:bodyPr/>
          <a:lstStyle>
            <a:lvl1pPr marL="0" indent="0">
              <a:buNone/>
              <a:defRPr sz="1984">
                <a:solidFill>
                  <a:schemeClr val="tx1"/>
                </a:solidFill>
              </a:defRPr>
            </a:lvl1pPr>
            <a:lvl2pPr marL="377967" indent="0">
              <a:buNone/>
              <a:defRPr sz="1653">
                <a:solidFill>
                  <a:schemeClr val="tx1">
                    <a:tint val="75000"/>
                  </a:schemeClr>
                </a:solidFill>
              </a:defRPr>
            </a:lvl2pPr>
            <a:lvl3pPr marL="755934" indent="0">
              <a:buNone/>
              <a:defRPr sz="1488">
                <a:solidFill>
                  <a:schemeClr val="tx1">
                    <a:tint val="75000"/>
                  </a:schemeClr>
                </a:solidFill>
              </a:defRPr>
            </a:lvl3pPr>
            <a:lvl4pPr marL="1133902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4pPr>
            <a:lvl5pPr marL="1511869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5pPr>
            <a:lvl6pPr marL="1889836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6pPr>
            <a:lvl7pPr marL="2267803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7pPr>
            <a:lvl8pPr marL="2645771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8pPr>
            <a:lvl9pPr marL="3023738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67DF2-B01E-4CCD-8026-8F80F71F2928}" type="datetimeFigureOut">
              <a:rPr lang="zh-TW" altLang="en-US" smtClean="0"/>
              <a:t>2020/7/7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2601A-FF4A-426D-B369-A4C1C2AB4CA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790219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9728" y="2846200"/>
            <a:ext cx="3212862" cy="6783857"/>
          </a:xfrm>
        </p:spPr>
        <p:txBody>
          <a:bodyPr/>
          <a:lstStyle/>
          <a:p>
            <a:pPr lvl="0"/>
            <a:r>
              <a:rPr lang="en-US" altLang="zh-TW"/>
              <a:t>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27085" y="2846200"/>
            <a:ext cx="3212862" cy="6783857"/>
          </a:xfrm>
        </p:spPr>
        <p:txBody>
          <a:bodyPr/>
          <a:lstStyle/>
          <a:p>
            <a:pPr lvl="0"/>
            <a:r>
              <a:rPr lang="en-US" altLang="zh-TW"/>
              <a:t>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67DF2-B01E-4CCD-8026-8F80F71F2928}" type="datetimeFigureOut">
              <a:rPr lang="zh-TW" altLang="en-US" smtClean="0"/>
              <a:t>2020/7/7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2601A-FF4A-426D-B369-A4C1C2AB4CA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677257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0712" y="569242"/>
            <a:ext cx="6520220" cy="2066590"/>
          </a:xfrm>
        </p:spPr>
        <p:txBody>
          <a:bodyPr/>
          <a:lstStyle/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0713" y="2620980"/>
            <a:ext cx="3198096" cy="1284502"/>
          </a:xfrm>
        </p:spPr>
        <p:txBody>
          <a:bodyPr anchor="b"/>
          <a:lstStyle>
            <a:lvl1pPr marL="0" indent="0">
              <a:buNone/>
              <a:defRPr sz="1984" b="1"/>
            </a:lvl1pPr>
            <a:lvl2pPr marL="377967" indent="0">
              <a:buNone/>
              <a:defRPr sz="1653" b="1"/>
            </a:lvl2pPr>
            <a:lvl3pPr marL="755934" indent="0">
              <a:buNone/>
              <a:defRPr sz="1488" b="1"/>
            </a:lvl3pPr>
            <a:lvl4pPr marL="1133902" indent="0">
              <a:buNone/>
              <a:defRPr sz="1323" b="1"/>
            </a:lvl4pPr>
            <a:lvl5pPr marL="1511869" indent="0">
              <a:buNone/>
              <a:defRPr sz="1323" b="1"/>
            </a:lvl5pPr>
            <a:lvl6pPr marL="1889836" indent="0">
              <a:buNone/>
              <a:defRPr sz="1323" b="1"/>
            </a:lvl6pPr>
            <a:lvl7pPr marL="2267803" indent="0">
              <a:buNone/>
              <a:defRPr sz="1323" b="1"/>
            </a:lvl7pPr>
            <a:lvl8pPr marL="2645771" indent="0">
              <a:buNone/>
              <a:defRPr sz="1323" b="1"/>
            </a:lvl8pPr>
            <a:lvl9pPr marL="3023738" indent="0">
              <a:buNone/>
              <a:defRPr sz="1323" b="1"/>
            </a:lvl9pPr>
          </a:lstStyle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0713" y="3905482"/>
            <a:ext cx="3198096" cy="5744375"/>
          </a:xfrm>
        </p:spPr>
        <p:txBody>
          <a:bodyPr/>
          <a:lstStyle/>
          <a:p>
            <a:pPr lvl="0"/>
            <a:r>
              <a:rPr lang="en-US" altLang="zh-TW"/>
              <a:t>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27086" y="2620980"/>
            <a:ext cx="3213847" cy="1284502"/>
          </a:xfrm>
        </p:spPr>
        <p:txBody>
          <a:bodyPr anchor="b"/>
          <a:lstStyle>
            <a:lvl1pPr marL="0" indent="0">
              <a:buNone/>
              <a:defRPr sz="1984" b="1"/>
            </a:lvl1pPr>
            <a:lvl2pPr marL="377967" indent="0">
              <a:buNone/>
              <a:defRPr sz="1653" b="1"/>
            </a:lvl2pPr>
            <a:lvl3pPr marL="755934" indent="0">
              <a:buNone/>
              <a:defRPr sz="1488" b="1"/>
            </a:lvl3pPr>
            <a:lvl4pPr marL="1133902" indent="0">
              <a:buNone/>
              <a:defRPr sz="1323" b="1"/>
            </a:lvl4pPr>
            <a:lvl5pPr marL="1511869" indent="0">
              <a:buNone/>
              <a:defRPr sz="1323" b="1"/>
            </a:lvl5pPr>
            <a:lvl6pPr marL="1889836" indent="0">
              <a:buNone/>
              <a:defRPr sz="1323" b="1"/>
            </a:lvl6pPr>
            <a:lvl7pPr marL="2267803" indent="0">
              <a:buNone/>
              <a:defRPr sz="1323" b="1"/>
            </a:lvl7pPr>
            <a:lvl8pPr marL="2645771" indent="0">
              <a:buNone/>
              <a:defRPr sz="1323" b="1"/>
            </a:lvl8pPr>
            <a:lvl9pPr marL="3023738" indent="0">
              <a:buNone/>
              <a:defRPr sz="1323" b="1"/>
            </a:lvl9pPr>
          </a:lstStyle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27086" y="3905482"/>
            <a:ext cx="3213847" cy="5744375"/>
          </a:xfrm>
        </p:spPr>
        <p:txBody>
          <a:bodyPr/>
          <a:lstStyle/>
          <a:p>
            <a:pPr lvl="0"/>
            <a:r>
              <a:rPr lang="en-US" altLang="zh-TW"/>
              <a:t>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67DF2-B01E-4CCD-8026-8F80F71F2928}" type="datetimeFigureOut">
              <a:rPr lang="zh-TW" altLang="en-US" smtClean="0"/>
              <a:t>2020/7/7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2601A-FF4A-426D-B369-A4C1C2AB4CA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153359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67DF2-B01E-4CCD-8026-8F80F71F2928}" type="datetimeFigureOut">
              <a:rPr lang="zh-TW" altLang="en-US" smtClean="0"/>
              <a:t>2020/7/7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2601A-FF4A-426D-B369-A4C1C2AB4CA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262195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67DF2-B01E-4CCD-8026-8F80F71F2928}" type="datetimeFigureOut">
              <a:rPr lang="zh-TW" altLang="en-US" smtClean="0"/>
              <a:t>2020/7/7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2601A-FF4A-426D-B369-A4C1C2AB4CA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260931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0712" y="712788"/>
            <a:ext cx="2438192" cy="2494756"/>
          </a:xfrm>
        </p:spPr>
        <p:txBody>
          <a:bodyPr anchor="b"/>
          <a:lstStyle>
            <a:lvl1pPr>
              <a:defRPr sz="2645"/>
            </a:lvl1pPr>
          </a:lstStyle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3847" y="1539425"/>
            <a:ext cx="3827085" cy="7598117"/>
          </a:xfrm>
        </p:spPr>
        <p:txBody>
          <a:bodyPr/>
          <a:lstStyle>
            <a:lvl1pPr>
              <a:defRPr sz="2645"/>
            </a:lvl1pPr>
            <a:lvl2pPr>
              <a:defRPr sz="2315"/>
            </a:lvl2pPr>
            <a:lvl3pPr>
              <a:defRPr sz="1984"/>
            </a:lvl3pPr>
            <a:lvl4pPr>
              <a:defRPr sz="1653"/>
            </a:lvl4pPr>
            <a:lvl5pPr>
              <a:defRPr sz="1653"/>
            </a:lvl5pPr>
            <a:lvl6pPr>
              <a:defRPr sz="1653"/>
            </a:lvl6pPr>
            <a:lvl7pPr>
              <a:defRPr sz="1653"/>
            </a:lvl7pPr>
            <a:lvl8pPr>
              <a:defRPr sz="1653"/>
            </a:lvl8pPr>
            <a:lvl9pPr>
              <a:defRPr sz="1653"/>
            </a:lvl9pPr>
          </a:lstStyle>
          <a:p>
            <a:pPr lvl="0"/>
            <a:r>
              <a:rPr lang="en-US" altLang="zh-TW"/>
              <a:t>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20712" y="3207544"/>
            <a:ext cx="2438192" cy="5942372"/>
          </a:xfrm>
        </p:spPr>
        <p:txBody>
          <a:bodyPr/>
          <a:lstStyle>
            <a:lvl1pPr marL="0" indent="0">
              <a:buNone/>
              <a:defRPr sz="1323"/>
            </a:lvl1pPr>
            <a:lvl2pPr marL="377967" indent="0">
              <a:buNone/>
              <a:defRPr sz="1157"/>
            </a:lvl2pPr>
            <a:lvl3pPr marL="755934" indent="0">
              <a:buNone/>
              <a:defRPr sz="992"/>
            </a:lvl3pPr>
            <a:lvl4pPr marL="1133902" indent="0">
              <a:buNone/>
              <a:defRPr sz="827"/>
            </a:lvl4pPr>
            <a:lvl5pPr marL="1511869" indent="0">
              <a:buNone/>
              <a:defRPr sz="827"/>
            </a:lvl5pPr>
            <a:lvl6pPr marL="1889836" indent="0">
              <a:buNone/>
              <a:defRPr sz="827"/>
            </a:lvl6pPr>
            <a:lvl7pPr marL="2267803" indent="0">
              <a:buNone/>
              <a:defRPr sz="827"/>
            </a:lvl7pPr>
            <a:lvl8pPr marL="2645771" indent="0">
              <a:buNone/>
              <a:defRPr sz="827"/>
            </a:lvl8pPr>
            <a:lvl9pPr marL="3023738" indent="0">
              <a:buNone/>
              <a:defRPr sz="827"/>
            </a:lvl9pPr>
          </a:lstStyle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67DF2-B01E-4CCD-8026-8F80F71F2928}" type="datetimeFigureOut">
              <a:rPr lang="zh-TW" altLang="en-US" smtClean="0"/>
              <a:t>2020/7/7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2601A-FF4A-426D-B369-A4C1C2AB4CA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26239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0712" y="712788"/>
            <a:ext cx="2438192" cy="2494756"/>
          </a:xfrm>
        </p:spPr>
        <p:txBody>
          <a:bodyPr anchor="b"/>
          <a:lstStyle>
            <a:lvl1pPr>
              <a:defRPr sz="2645"/>
            </a:lvl1pPr>
          </a:lstStyle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213847" y="1539425"/>
            <a:ext cx="3827085" cy="7598117"/>
          </a:xfrm>
        </p:spPr>
        <p:txBody>
          <a:bodyPr anchor="t"/>
          <a:lstStyle>
            <a:lvl1pPr marL="0" indent="0">
              <a:buNone/>
              <a:defRPr sz="2645"/>
            </a:lvl1pPr>
            <a:lvl2pPr marL="377967" indent="0">
              <a:buNone/>
              <a:defRPr sz="2315"/>
            </a:lvl2pPr>
            <a:lvl3pPr marL="755934" indent="0">
              <a:buNone/>
              <a:defRPr sz="1984"/>
            </a:lvl3pPr>
            <a:lvl4pPr marL="1133902" indent="0">
              <a:buNone/>
              <a:defRPr sz="1653"/>
            </a:lvl4pPr>
            <a:lvl5pPr marL="1511869" indent="0">
              <a:buNone/>
              <a:defRPr sz="1653"/>
            </a:lvl5pPr>
            <a:lvl6pPr marL="1889836" indent="0">
              <a:buNone/>
              <a:defRPr sz="1653"/>
            </a:lvl6pPr>
            <a:lvl7pPr marL="2267803" indent="0">
              <a:buNone/>
              <a:defRPr sz="1653"/>
            </a:lvl7pPr>
            <a:lvl8pPr marL="2645771" indent="0">
              <a:buNone/>
              <a:defRPr sz="1653"/>
            </a:lvl8pPr>
            <a:lvl9pPr marL="3023738" indent="0">
              <a:buNone/>
              <a:defRPr sz="1653"/>
            </a:lvl9pPr>
          </a:lstStyle>
          <a:p>
            <a:r>
              <a:rPr lang="en-US" altLang="zh-TW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20712" y="3207544"/>
            <a:ext cx="2438192" cy="5942372"/>
          </a:xfrm>
        </p:spPr>
        <p:txBody>
          <a:bodyPr/>
          <a:lstStyle>
            <a:lvl1pPr marL="0" indent="0">
              <a:buNone/>
              <a:defRPr sz="1323"/>
            </a:lvl1pPr>
            <a:lvl2pPr marL="377967" indent="0">
              <a:buNone/>
              <a:defRPr sz="1157"/>
            </a:lvl2pPr>
            <a:lvl3pPr marL="755934" indent="0">
              <a:buNone/>
              <a:defRPr sz="992"/>
            </a:lvl3pPr>
            <a:lvl4pPr marL="1133902" indent="0">
              <a:buNone/>
              <a:defRPr sz="827"/>
            </a:lvl4pPr>
            <a:lvl5pPr marL="1511869" indent="0">
              <a:buNone/>
              <a:defRPr sz="827"/>
            </a:lvl5pPr>
            <a:lvl6pPr marL="1889836" indent="0">
              <a:buNone/>
              <a:defRPr sz="827"/>
            </a:lvl6pPr>
            <a:lvl7pPr marL="2267803" indent="0">
              <a:buNone/>
              <a:defRPr sz="827"/>
            </a:lvl7pPr>
            <a:lvl8pPr marL="2645771" indent="0">
              <a:buNone/>
              <a:defRPr sz="827"/>
            </a:lvl8pPr>
            <a:lvl9pPr marL="3023738" indent="0">
              <a:buNone/>
              <a:defRPr sz="827"/>
            </a:lvl9pPr>
          </a:lstStyle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67DF2-B01E-4CCD-8026-8F80F71F2928}" type="datetimeFigureOut">
              <a:rPr lang="zh-TW" altLang="en-US" smtClean="0"/>
              <a:t>2020/7/7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2601A-FF4A-426D-B369-A4C1C2AB4CA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752869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19728" y="569242"/>
            <a:ext cx="6520220" cy="20665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9728" y="2846200"/>
            <a:ext cx="6520220" cy="67838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TW"/>
              <a:t>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19728" y="9909729"/>
            <a:ext cx="1700927" cy="5692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9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267DF2-B01E-4CCD-8026-8F80F71F2928}" type="datetimeFigureOut">
              <a:rPr lang="zh-TW" altLang="en-US" smtClean="0"/>
              <a:t>2020/7/7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04143" y="9909729"/>
            <a:ext cx="2551390" cy="5692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9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39020" y="9909729"/>
            <a:ext cx="1700927" cy="5692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9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92601A-FF4A-426D-B369-A4C1C2AB4CA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907729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755934" rtl="0" eaLnBrk="1" latinLnBrk="0" hangingPunct="1">
        <a:lnSpc>
          <a:spcPct val="90000"/>
        </a:lnSpc>
        <a:spcBef>
          <a:spcPct val="0"/>
        </a:spcBef>
        <a:buNone/>
        <a:defRPr sz="363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8984" indent="-188984" algn="l" defTabSz="755934" rtl="0" eaLnBrk="1" latinLnBrk="0" hangingPunct="1">
        <a:lnSpc>
          <a:spcPct val="90000"/>
        </a:lnSpc>
        <a:spcBef>
          <a:spcPts val="827"/>
        </a:spcBef>
        <a:buFont typeface="Arial" panose="020B0604020202020204" pitchFamily="34" charset="0"/>
        <a:buChar char="•"/>
        <a:defRPr sz="2315" kern="1200">
          <a:solidFill>
            <a:schemeClr val="tx1"/>
          </a:solidFill>
          <a:latin typeface="+mn-lt"/>
          <a:ea typeface="+mn-ea"/>
          <a:cs typeface="+mn-cs"/>
        </a:defRPr>
      </a:lvl1pPr>
      <a:lvl2pPr marL="566951" indent="-188984" algn="l" defTabSz="755934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944918" indent="-188984" algn="l" defTabSz="755934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653" kern="1200">
          <a:solidFill>
            <a:schemeClr val="tx1"/>
          </a:solidFill>
          <a:latin typeface="+mn-lt"/>
          <a:ea typeface="+mn-ea"/>
          <a:cs typeface="+mn-cs"/>
        </a:defRPr>
      </a:lvl3pPr>
      <a:lvl4pPr marL="1322885" indent="-188984" algn="l" defTabSz="755934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4pPr>
      <a:lvl5pPr marL="1700853" indent="-188984" algn="l" defTabSz="755934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5pPr>
      <a:lvl6pPr marL="2078820" indent="-188984" algn="l" defTabSz="755934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6pPr>
      <a:lvl7pPr marL="2456787" indent="-188984" algn="l" defTabSz="755934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7pPr>
      <a:lvl8pPr marL="2834754" indent="-188984" algn="l" defTabSz="755934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8pPr>
      <a:lvl9pPr marL="3212722" indent="-188984" algn="l" defTabSz="755934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1pPr>
      <a:lvl2pPr marL="377967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2pPr>
      <a:lvl3pPr marL="755934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3pPr>
      <a:lvl4pPr marL="1133902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4pPr>
      <a:lvl5pPr marL="1511869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5pPr>
      <a:lvl6pPr marL="1889836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6pPr>
      <a:lvl7pPr marL="2267803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7pPr>
      <a:lvl8pPr marL="2645771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8pPr>
      <a:lvl9pPr marL="3023738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wmf"/><Relationship Id="rId3" Type="http://schemas.openxmlformats.org/officeDocument/2006/relationships/oleObject" Target="../embeddings/oleObject3.bin"/><Relationship Id="rId7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6.w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25.wmf"/><Relationship Id="rId9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wmf"/><Relationship Id="rId3" Type="http://schemas.openxmlformats.org/officeDocument/2006/relationships/oleObject" Target="../embeddings/oleObject6.bin"/><Relationship Id="rId7" Type="http://schemas.openxmlformats.org/officeDocument/2006/relationships/oleObject" Target="../embeddings/oleObject8.bin"/><Relationship Id="rId12" Type="http://schemas.openxmlformats.org/officeDocument/2006/relationships/image" Target="../media/image33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30.wmf"/><Relationship Id="rId11" Type="http://schemas.openxmlformats.org/officeDocument/2006/relationships/oleObject" Target="../embeddings/oleObject10.bin"/><Relationship Id="rId5" Type="http://schemas.openxmlformats.org/officeDocument/2006/relationships/oleObject" Target="../embeddings/oleObject7.bin"/><Relationship Id="rId10" Type="http://schemas.openxmlformats.org/officeDocument/2006/relationships/image" Target="../media/image32.wmf"/><Relationship Id="rId4" Type="http://schemas.openxmlformats.org/officeDocument/2006/relationships/image" Target="../media/image29.wmf"/><Relationship Id="rId9" Type="http://schemas.openxmlformats.org/officeDocument/2006/relationships/oleObject" Target="../embeddings/oleObject9.bin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wmf"/><Relationship Id="rId13" Type="http://schemas.openxmlformats.org/officeDocument/2006/relationships/oleObject" Target="../embeddings/oleObject15.bin"/><Relationship Id="rId3" Type="http://schemas.openxmlformats.org/officeDocument/2006/relationships/image" Target="../media/image39.emf"/><Relationship Id="rId7" Type="http://schemas.openxmlformats.org/officeDocument/2006/relationships/oleObject" Target="../embeddings/oleObject12.bin"/><Relationship Id="rId12" Type="http://schemas.openxmlformats.org/officeDocument/2006/relationships/image" Target="../media/image37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34.wmf"/><Relationship Id="rId11" Type="http://schemas.openxmlformats.org/officeDocument/2006/relationships/oleObject" Target="../embeddings/oleObject14.bin"/><Relationship Id="rId5" Type="http://schemas.openxmlformats.org/officeDocument/2006/relationships/oleObject" Target="../embeddings/oleObject11.bin"/><Relationship Id="rId10" Type="http://schemas.openxmlformats.org/officeDocument/2006/relationships/image" Target="../media/image36.wmf"/><Relationship Id="rId4" Type="http://schemas.openxmlformats.org/officeDocument/2006/relationships/image" Target="../media/image40.emf"/><Relationship Id="rId9" Type="http://schemas.openxmlformats.org/officeDocument/2006/relationships/oleObject" Target="../embeddings/oleObject13.bin"/><Relationship Id="rId14" Type="http://schemas.openxmlformats.org/officeDocument/2006/relationships/image" Target="../media/image38.w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41.wmf"/><Relationship Id="rId5" Type="http://schemas.openxmlformats.org/officeDocument/2006/relationships/oleObject" Target="../embeddings/oleObject17.bin"/><Relationship Id="rId4" Type="http://schemas.openxmlformats.org/officeDocument/2006/relationships/image" Target="../media/image38.wm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wmf"/><Relationship Id="rId3" Type="http://schemas.openxmlformats.org/officeDocument/2006/relationships/oleObject" Target="../embeddings/oleObject18.bin"/><Relationship Id="rId7" Type="http://schemas.openxmlformats.org/officeDocument/2006/relationships/oleObject" Target="../embeddings/oleObject1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45.png"/><Relationship Id="rId5" Type="http://schemas.openxmlformats.org/officeDocument/2006/relationships/image" Target="../media/image44.emf"/><Relationship Id="rId4" Type="http://schemas.openxmlformats.org/officeDocument/2006/relationships/image" Target="../media/image42.wmf"/><Relationship Id="rId9" Type="http://schemas.openxmlformats.org/officeDocument/2006/relationships/image" Target="../media/image4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7" Type="http://schemas.openxmlformats.org/officeDocument/2006/relationships/image" Target="../media/image2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50.wmf"/><Relationship Id="rId5" Type="http://schemas.openxmlformats.org/officeDocument/2006/relationships/oleObject" Target="../embeddings/oleObject20.bin"/><Relationship Id="rId4" Type="http://schemas.openxmlformats.org/officeDocument/2006/relationships/image" Target="../media/image5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4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3.w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ultimaker.com/software/ultimaker-cura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ttda.ntust.edu.tw/" TargetMode="Externa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4622256-E96B-40E9-877B-38B3B6634FD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204511-9ADF-4A1E-9AAB-BBA6813561F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54" r="26454"/>
          <a:stretch/>
        </p:blipFill>
        <p:spPr>
          <a:xfrm>
            <a:off x="0" y="0"/>
            <a:ext cx="7559675" cy="1069181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71014B-2636-464D-A70E-38596B6A292F}"/>
              </a:ext>
            </a:extLst>
          </p:cNvPr>
          <p:cNvSpPr txBox="1"/>
          <p:nvPr/>
        </p:nvSpPr>
        <p:spPr>
          <a:xfrm>
            <a:off x="449942" y="468476"/>
            <a:ext cx="4020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chemeClr val="accent4"/>
                </a:solidFill>
              </a:rPr>
              <a:t>Atom</a:t>
            </a:r>
            <a:r>
              <a:rPr lang="zh-TW" altLang="en-US" dirty="0">
                <a:solidFill>
                  <a:schemeClr val="accent4"/>
                </a:solidFill>
              </a:rPr>
              <a:t> </a:t>
            </a:r>
            <a:r>
              <a:rPr lang="en-US" altLang="zh-TW" dirty="0">
                <a:solidFill>
                  <a:schemeClr val="accent4"/>
                </a:solidFill>
              </a:rPr>
              <a:t>2.0</a:t>
            </a:r>
            <a:r>
              <a:rPr lang="zh-TW" altLang="en-US" dirty="0">
                <a:solidFill>
                  <a:schemeClr val="accent4"/>
                </a:solidFill>
              </a:rPr>
              <a:t> 使用須知手冊 </a:t>
            </a:r>
            <a:r>
              <a:rPr lang="en-US" altLang="zh-TW" dirty="0">
                <a:solidFill>
                  <a:schemeClr val="accent4"/>
                </a:solidFill>
              </a:rPr>
              <a:t>(</a:t>
            </a:r>
            <a:r>
              <a:rPr lang="zh-TW" altLang="en-US" dirty="0">
                <a:solidFill>
                  <a:schemeClr val="accent4"/>
                </a:solidFill>
              </a:rPr>
              <a:t>簡化版</a:t>
            </a:r>
            <a:r>
              <a:rPr lang="en-US" altLang="zh-TW" dirty="0">
                <a:solidFill>
                  <a:schemeClr val="accent4"/>
                </a:solidFill>
              </a:rPr>
              <a:t>)</a:t>
            </a:r>
            <a:endParaRPr lang="zh-TW" altLang="en-US" dirty="0">
              <a:solidFill>
                <a:schemeClr val="accent4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2B572C4-2A86-4CF6-A52C-60C1AC1C36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42" y="9352994"/>
            <a:ext cx="2235200" cy="870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9095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844E5B8-F420-48B1-A440-4E274908EFD1}"/>
              </a:ext>
            </a:extLst>
          </p:cNvPr>
          <p:cNvSpPr txBox="1">
            <a:spLocks/>
          </p:cNvSpPr>
          <p:nvPr/>
        </p:nvSpPr>
        <p:spPr>
          <a:xfrm>
            <a:off x="294757" y="242671"/>
            <a:ext cx="6520220" cy="8894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75593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dirty="0"/>
              <a:t>切片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0DB7FC-4AD9-49A2-9C50-E7F559F2F472}"/>
              </a:ext>
            </a:extLst>
          </p:cNvPr>
          <p:cNvSpPr txBox="1"/>
          <p:nvPr/>
        </p:nvSpPr>
        <p:spPr>
          <a:xfrm>
            <a:off x="315942" y="1132115"/>
            <a:ext cx="2213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3.</a:t>
            </a:r>
            <a:r>
              <a:rPr lang="zh-TW" altLang="en-US" dirty="0"/>
              <a:t> 切片與檢查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2FC113-01A8-44E1-ABD9-EF79F8F9FE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65"/>
          <a:stretch/>
        </p:blipFill>
        <p:spPr>
          <a:xfrm>
            <a:off x="473490" y="1614432"/>
            <a:ext cx="3148800" cy="9308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A07AC47-6914-45A0-BE65-7C21CD011D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335" t="9157"/>
          <a:stretch/>
        </p:blipFill>
        <p:spPr>
          <a:xfrm>
            <a:off x="3779837" y="1205470"/>
            <a:ext cx="3306348" cy="133981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FCE198E-71D4-44C5-B63F-D271DBEAA1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489" y="2762323"/>
            <a:ext cx="6612695" cy="731159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A29978A-6807-4567-AF69-AD8652841DC9}"/>
              </a:ext>
            </a:extLst>
          </p:cNvPr>
          <p:cNvSpPr/>
          <p:nvPr/>
        </p:nvSpPr>
        <p:spPr>
          <a:xfrm>
            <a:off x="4076700" y="1968500"/>
            <a:ext cx="990600" cy="42449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D5C7792-663C-45D9-BC23-C82121FE3747}"/>
              </a:ext>
            </a:extLst>
          </p:cNvPr>
          <p:cNvSpPr/>
          <p:nvPr/>
        </p:nvSpPr>
        <p:spPr>
          <a:xfrm>
            <a:off x="4635499" y="9524443"/>
            <a:ext cx="2179477" cy="42449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381303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5EC7DCA-7986-4232-A711-68CCE191AD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7" t="15241" r="2627" b="19455"/>
          <a:stretch/>
        </p:blipFill>
        <p:spPr>
          <a:xfrm>
            <a:off x="506407" y="1519238"/>
            <a:ext cx="6546860" cy="3319462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F4FFB32-C1F0-4839-85EC-A73549067CA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5" t="65213" r="51369" b="8177"/>
          <a:stretch/>
        </p:blipFill>
        <p:spPr>
          <a:xfrm>
            <a:off x="2269068" y="3185160"/>
            <a:ext cx="2247862" cy="74435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A2B46B17-7361-4FAB-825C-75C319E8AA3C}"/>
              </a:ext>
            </a:extLst>
          </p:cNvPr>
          <p:cNvSpPr txBox="1">
            <a:spLocks/>
          </p:cNvSpPr>
          <p:nvPr/>
        </p:nvSpPr>
        <p:spPr>
          <a:xfrm>
            <a:off x="294757" y="242671"/>
            <a:ext cx="6520220" cy="8894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75593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dirty="0"/>
              <a:t>機台介面與操作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F069B84-210D-4AF5-92AD-D4EB1887992D}"/>
              </a:ext>
            </a:extLst>
          </p:cNvPr>
          <p:cNvGrpSpPr/>
          <p:nvPr/>
        </p:nvGrpSpPr>
        <p:grpSpPr>
          <a:xfrm>
            <a:off x="1279740" y="5649685"/>
            <a:ext cx="5000193" cy="3076575"/>
            <a:chOff x="1714500" y="6686550"/>
            <a:chExt cx="3947521" cy="2428875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6541575-9543-4378-8DC2-7CC9D70AEE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15" t="65213" r="51369" b="8177"/>
            <a:stretch/>
          </p:blipFill>
          <p:spPr>
            <a:xfrm>
              <a:off x="2041519" y="7240283"/>
              <a:ext cx="3476635" cy="1151242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CFCD136-6F71-4B6B-8125-4C94ECCCEFCF}"/>
                </a:ext>
              </a:extLst>
            </p:cNvPr>
            <p:cNvSpPr/>
            <p:nvPr/>
          </p:nvSpPr>
          <p:spPr>
            <a:xfrm>
              <a:off x="2041519" y="7240283"/>
              <a:ext cx="720731" cy="28446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BB621776-58EF-41F8-88C7-9CA0A85D00C5}"/>
                </a:ext>
              </a:extLst>
            </p:cNvPr>
            <p:cNvCxnSpPr>
              <a:cxnSpLocks/>
              <a:stCxn id="10" idx="0"/>
            </p:cNvCxnSpPr>
            <p:nvPr/>
          </p:nvCxnSpPr>
          <p:spPr>
            <a:xfrm flipV="1">
              <a:off x="2401885" y="6924675"/>
              <a:ext cx="0" cy="31560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27290DA-DCB5-4355-8A25-B20A5673A73D}"/>
                </a:ext>
              </a:extLst>
            </p:cNvPr>
            <p:cNvSpPr/>
            <p:nvPr/>
          </p:nvSpPr>
          <p:spPr>
            <a:xfrm>
              <a:off x="2878923" y="7240283"/>
              <a:ext cx="720731" cy="28446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2092BDA-C00E-496A-A1FC-217DCC25B653}"/>
                </a:ext>
              </a:extLst>
            </p:cNvPr>
            <p:cNvCxnSpPr>
              <a:cxnSpLocks/>
              <a:stCxn id="14" idx="0"/>
            </p:cNvCxnSpPr>
            <p:nvPr/>
          </p:nvCxnSpPr>
          <p:spPr>
            <a:xfrm flipV="1">
              <a:off x="3239289" y="6686550"/>
              <a:ext cx="0" cy="553733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5D1C749-5696-4D5C-8599-126C9DFA42A2}"/>
                </a:ext>
              </a:extLst>
            </p:cNvPr>
            <p:cNvSpPr/>
            <p:nvPr/>
          </p:nvSpPr>
          <p:spPr>
            <a:xfrm>
              <a:off x="2041519" y="7791178"/>
              <a:ext cx="1987556" cy="28446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5792314-7031-49F3-8009-9BCB8EE519F7}"/>
                </a:ext>
              </a:extLst>
            </p:cNvPr>
            <p:cNvSpPr/>
            <p:nvPr/>
          </p:nvSpPr>
          <p:spPr>
            <a:xfrm>
              <a:off x="2689219" y="8075645"/>
              <a:ext cx="1987556" cy="28446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9330AB6C-117A-48E4-986E-7802850DD679}"/>
                </a:ext>
              </a:extLst>
            </p:cNvPr>
            <p:cNvSpPr/>
            <p:nvPr/>
          </p:nvSpPr>
          <p:spPr>
            <a:xfrm>
              <a:off x="4119559" y="7791178"/>
              <a:ext cx="1023941" cy="28446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1327CE14-9DAB-4C71-9228-E4AE6AA88837}"/>
                </a:ext>
              </a:extLst>
            </p:cNvPr>
            <p:cNvSpPr/>
            <p:nvPr/>
          </p:nvSpPr>
          <p:spPr>
            <a:xfrm>
              <a:off x="4164804" y="7506711"/>
              <a:ext cx="1216821" cy="28446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239F95F-D70C-4B2E-95E9-C9C3A906C9A3}"/>
                </a:ext>
              </a:extLst>
            </p:cNvPr>
            <p:cNvSpPr/>
            <p:nvPr/>
          </p:nvSpPr>
          <p:spPr>
            <a:xfrm>
              <a:off x="4164804" y="7229844"/>
              <a:ext cx="1216821" cy="28446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A20EB8F-B202-45C4-AD2B-F2F4DA8BD5F1}"/>
                </a:ext>
              </a:extLst>
            </p:cNvPr>
            <p:cNvCxnSpPr>
              <a:cxnSpLocks/>
              <a:stCxn id="23" idx="0"/>
            </p:cNvCxnSpPr>
            <p:nvPr/>
          </p:nvCxnSpPr>
          <p:spPr>
            <a:xfrm flipV="1">
              <a:off x="4773215" y="6955816"/>
              <a:ext cx="0" cy="27402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E06423F-047A-4D44-8547-C2A5B7F07921}"/>
                </a:ext>
              </a:extLst>
            </p:cNvPr>
            <p:cNvCxnSpPr>
              <a:cxnSpLocks/>
              <a:stCxn id="22" idx="3"/>
            </p:cNvCxnSpPr>
            <p:nvPr/>
          </p:nvCxnSpPr>
          <p:spPr>
            <a:xfrm>
              <a:off x="5381625" y="7648945"/>
              <a:ext cx="280396" cy="10439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0BDB9DB0-5180-4B50-866A-BDB946DB356C}"/>
                </a:ext>
              </a:extLst>
            </p:cNvPr>
            <p:cNvCxnSpPr>
              <a:cxnSpLocks/>
              <a:endCxn id="17" idx="1"/>
            </p:cNvCxnSpPr>
            <p:nvPr/>
          </p:nvCxnSpPr>
          <p:spPr>
            <a:xfrm>
              <a:off x="1714500" y="7933412"/>
              <a:ext cx="327019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34EE5689-2EB3-4DD4-A576-097523CF24EE}"/>
                </a:ext>
              </a:extLst>
            </p:cNvPr>
            <p:cNvCxnSpPr>
              <a:cxnSpLocks/>
              <a:stCxn id="19" idx="2"/>
            </p:cNvCxnSpPr>
            <p:nvPr/>
          </p:nvCxnSpPr>
          <p:spPr>
            <a:xfrm>
              <a:off x="3682997" y="8360112"/>
              <a:ext cx="0" cy="35746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93F6325A-E3C7-46E7-B57F-19A6D5C63736}"/>
                </a:ext>
              </a:extLst>
            </p:cNvPr>
            <p:cNvCxnSpPr>
              <a:cxnSpLocks/>
            </p:cNvCxnSpPr>
            <p:nvPr/>
          </p:nvCxnSpPr>
          <p:spPr>
            <a:xfrm>
              <a:off x="4930772" y="8075645"/>
              <a:ext cx="0" cy="103978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2A666293-FCA7-4339-B41D-2D44921A1F9E}"/>
              </a:ext>
            </a:extLst>
          </p:cNvPr>
          <p:cNvSpPr txBox="1"/>
          <p:nvPr/>
        </p:nvSpPr>
        <p:spPr>
          <a:xfrm>
            <a:off x="1010505" y="5535561"/>
            <a:ext cx="1619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目前噴頭溫度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3FE991F-A976-4A54-93E7-9267275CF760}"/>
              </a:ext>
            </a:extLst>
          </p:cNvPr>
          <p:cNvSpPr txBox="1"/>
          <p:nvPr/>
        </p:nvSpPr>
        <p:spPr>
          <a:xfrm>
            <a:off x="2726431" y="5225823"/>
            <a:ext cx="1619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目標溫度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4443B58-7C89-4CA1-B710-BE200D328E59}"/>
              </a:ext>
            </a:extLst>
          </p:cNvPr>
          <p:cNvSpPr txBox="1"/>
          <p:nvPr/>
        </p:nvSpPr>
        <p:spPr>
          <a:xfrm>
            <a:off x="4700058" y="5531342"/>
            <a:ext cx="1619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目前列印高度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E279546-90A0-4A24-9A8E-B60835789CD5}"/>
              </a:ext>
            </a:extLst>
          </p:cNvPr>
          <p:cNvSpPr txBox="1"/>
          <p:nvPr/>
        </p:nvSpPr>
        <p:spPr>
          <a:xfrm>
            <a:off x="6245487" y="6582711"/>
            <a:ext cx="11725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列印時間</a:t>
            </a:r>
            <a:endParaRPr lang="en-US" altLang="zh-TW" dirty="0"/>
          </a:p>
          <a:p>
            <a:r>
              <a:rPr lang="zh-TW" altLang="en-US" dirty="0"/>
              <a:t>列印進度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2C72B9D-529F-46DE-8160-D9F70E602D5B}"/>
              </a:ext>
            </a:extLst>
          </p:cNvPr>
          <p:cNvSpPr txBox="1"/>
          <p:nvPr/>
        </p:nvSpPr>
        <p:spPr>
          <a:xfrm>
            <a:off x="141612" y="7010189"/>
            <a:ext cx="1172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列印檔名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090E951-2645-4A1C-A8E2-458432E8397F}"/>
              </a:ext>
            </a:extLst>
          </p:cNvPr>
          <p:cNvSpPr txBox="1"/>
          <p:nvPr/>
        </p:nvSpPr>
        <p:spPr>
          <a:xfrm>
            <a:off x="3236754" y="8302152"/>
            <a:ext cx="1172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機台訊息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9978489-84E2-4171-A8E3-D1B4B15A7616}"/>
              </a:ext>
            </a:extLst>
          </p:cNvPr>
          <p:cNvSpPr txBox="1"/>
          <p:nvPr/>
        </p:nvSpPr>
        <p:spPr>
          <a:xfrm>
            <a:off x="4767395" y="8827655"/>
            <a:ext cx="1330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列印速度*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A7D2D73-1BC7-4257-8D1C-A06F9E4CBBFF}"/>
              </a:ext>
            </a:extLst>
          </p:cNvPr>
          <p:cNvSpPr txBox="1"/>
          <p:nvPr/>
        </p:nvSpPr>
        <p:spPr>
          <a:xfrm>
            <a:off x="425433" y="9796143"/>
            <a:ext cx="684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*在主畫面時旋轉轉扭可以調整列印速度，請勿超過</a:t>
            </a:r>
            <a:r>
              <a:rPr lang="en-US" altLang="zh-TW" dirty="0"/>
              <a:t>105%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54743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51C68-B9E6-4FA4-AA56-D18BB2424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757" y="242671"/>
            <a:ext cx="6520220" cy="889444"/>
          </a:xfrm>
        </p:spPr>
        <p:txBody>
          <a:bodyPr/>
          <a:lstStyle/>
          <a:p>
            <a:r>
              <a:rPr lang="zh-TW" altLang="en-US" dirty="0"/>
              <a:t>使用步驟</a:t>
            </a:r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76D405F5-80A9-4B49-9DAB-F2D50B4B67D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37622660"/>
              </p:ext>
            </p:extLst>
          </p:nvPr>
        </p:nvGraphicFramePr>
        <p:xfrm>
          <a:off x="294756" y="1964470"/>
          <a:ext cx="3750193" cy="46802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7" r:id="rId3" imgW="4154400" imgH="5184360" progId="">
                  <p:embed/>
                </p:oleObj>
              </mc:Choice>
              <mc:Fallback>
                <p:oleObj r:id="rId3" imgW="4154400" imgH="518436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94756" y="1964470"/>
                        <a:ext cx="3750193" cy="46802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6056D272-D83C-4ADA-96AE-956DD0482B0A}"/>
              </a:ext>
            </a:extLst>
          </p:cNvPr>
          <p:cNvSpPr txBox="1"/>
          <p:nvPr/>
        </p:nvSpPr>
        <p:spPr>
          <a:xfrm>
            <a:off x="315942" y="1345344"/>
            <a:ext cx="2213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1.</a:t>
            </a:r>
            <a:r>
              <a:rPr lang="zh-TW" altLang="en-US" dirty="0"/>
              <a:t> 檢查機台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7581360-618A-4095-83BC-B9D4FBFFCB3F}"/>
              </a:ext>
            </a:extLst>
          </p:cNvPr>
          <p:cNvSpPr txBox="1"/>
          <p:nvPr/>
        </p:nvSpPr>
        <p:spPr>
          <a:xfrm>
            <a:off x="4120065" y="502727"/>
            <a:ext cx="2213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2.</a:t>
            </a:r>
            <a:r>
              <a:rPr lang="zh-TW" altLang="en-US" dirty="0"/>
              <a:t> 手動上料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2448B2C-6A6E-4E16-BF10-70A851E69348}"/>
              </a:ext>
            </a:extLst>
          </p:cNvPr>
          <p:cNvSpPr txBox="1"/>
          <p:nvPr/>
        </p:nvSpPr>
        <p:spPr>
          <a:xfrm>
            <a:off x="4120065" y="5341929"/>
            <a:ext cx="2213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3.</a:t>
            </a:r>
            <a:r>
              <a:rPr lang="zh-TW" altLang="en-US" dirty="0"/>
              <a:t> 加熱進料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B8EA89C-A316-452C-A21B-96D9BFAD95C9}"/>
              </a:ext>
            </a:extLst>
          </p:cNvPr>
          <p:cNvSpPr/>
          <p:nvPr/>
        </p:nvSpPr>
        <p:spPr>
          <a:xfrm>
            <a:off x="5873750" y="8172450"/>
            <a:ext cx="342900" cy="23812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EB89D427-D27D-4621-882E-04BB5BADE1C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10105469"/>
              </p:ext>
            </p:extLst>
          </p:nvPr>
        </p:nvGraphicFramePr>
        <p:xfrm>
          <a:off x="4415372" y="7326432"/>
          <a:ext cx="2481262" cy="2849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8" r:id="rId5" imgW="2480760" imgH="2849760" progId="">
                  <p:embed/>
                </p:oleObj>
              </mc:Choice>
              <mc:Fallback>
                <p:oleObj r:id="rId5" imgW="2480760" imgH="284976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415372" y="7326432"/>
                        <a:ext cx="2481262" cy="28495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E8080C2E-3750-41C5-8A5A-8183368AC8F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20017603"/>
              </p:ext>
            </p:extLst>
          </p:nvPr>
        </p:nvGraphicFramePr>
        <p:xfrm>
          <a:off x="4335206" y="5812023"/>
          <a:ext cx="2538412" cy="2876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9" r:id="rId7" imgW="2538720" imgH="2877120" progId="">
                  <p:embed/>
                </p:oleObj>
              </mc:Choice>
              <mc:Fallback>
                <p:oleObj r:id="rId7" imgW="2538720" imgH="287712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335206" y="5812023"/>
                        <a:ext cx="2538412" cy="2876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CDF3664C-3F5F-44D6-9FF5-DF5DF3E5C351}"/>
              </a:ext>
            </a:extLst>
          </p:cNvPr>
          <p:cNvSpPr/>
          <p:nvPr/>
        </p:nvSpPr>
        <p:spPr>
          <a:xfrm>
            <a:off x="5873750" y="9270064"/>
            <a:ext cx="342900" cy="190500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A342310-82C0-46F9-B3CF-9C2C8AC147F1}"/>
              </a:ext>
            </a:extLst>
          </p:cNvPr>
          <p:cNvSpPr txBox="1"/>
          <p:nvPr/>
        </p:nvSpPr>
        <p:spPr>
          <a:xfrm>
            <a:off x="5790570" y="9196037"/>
            <a:ext cx="5429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>
                <a:solidFill>
                  <a:schemeClr val="accent4"/>
                </a:solidFill>
              </a:rPr>
              <a:t>200</a:t>
            </a:r>
            <a:endParaRPr lang="zh-TW" altLang="en-US" sz="1600" dirty="0">
              <a:solidFill>
                <a:schemeClr val="accent4"/>
              </a:solidFill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C8D6C4D1-1A6A-456A-8224-9F7284684E4C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185"/>
          <a:stretch/>
        </p:blipFill>
        <p:spPr>
          <a:xfrm>
            <a:off x="3554867" y="715956"/>
            <a:ext cx="3916993" cy="4525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1046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6494EE1-7B2B-457A-A3C2-1431BE240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757" y="242671"/>
            <a:ext cx="6520220" cy="889444"/>
          </a:xfrm>
        </p:spPr>
        <p:txBody>
          <a:bodyPr/>
          <a:lstStyle/>
          <a:p>
            <a:r>
              <a:rPr lang="zh-TW" altLang="en-US" dirty="0"/>
              <a:t>使用步驟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219EB9-48DC-426E-89B8-E1DF3CF675A1}"/>
              </a:ext>
            </a:extLst>
          </p:cNvPr>
          <p:cNvSpPr txBox="1"/>
          <p:nvPr/>
        </p:nvSpPr>
        <p:spPr>
          <a:xfrm>
            <a:off x="315942" y="1132115"/>
            <a:ext cx="2213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4.</a:t>
            </a:r>
            <a:r>
              <a:rPr lang="zh-TW" altLang="en-US" dirty="0"/>
              <a:t> 機台解鎖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8850356-699F-4EC1-A156-AFF996F91EF4}"/>
              </a:ext>
            </a:extLst>
          </p:cNvPr>
          <p:cNvSpPr txBox="1"/>
          <p:nvPr/>
        </p:nvSpPr>
        <p:spPr>
          <a:xfrm>
            <a:off x="315942" y="5506470"/>
            <a:ext cx="2213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5.</a:t>
            </a:r>
            <a:r>
              <a:rPr lang="zh-TW" altLang="en-US" dirty="0"/>
              <a:t> 列印檔案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FB51FE5-5214-4932-9C22-896F19360DDA}"/>
              </a:ext>
            </a:extLst>
          </p:cNvPr>
          <p:cNvSpPr txBox="1"/>
          <p:nvPr/>
        </p:nvSpPr>
        <p:spPr>
          <a:xfrm>
            <a:off x="4120065" y="1132115"/>
            <a:ext cx="2213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6A.</a:t>
            </a:r>
            <a:r>
              <a:rPr lang="zh-TW" altLang="en-US" dirty="0"/>
              <a:t> 繼續列印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C688DA3-882C-4273-9C94-C2B5E8398896}"/>
              </a:ext>
            </a:extLst>
          </p:cNvPr>
          <p:cNvSpPr txBox="1"/>
          <p:nvPr/>
        </p:nvSpPr>
        <p:spPr>
          <a:xfrm>
            <a:off x="4120065" y="4275982"/>
            <a:ext cx="2213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6B.</a:t>
            </a:r>
            <a:r>
              <a:rPr lang="zh-TW" altLang="en-US" dirty="0"/>
              <a:t> 結束列印</a:t>
            </a:r>
          </a:p>
        </p:txBody>
      </p:sp>
      <p:graphicFrame>
        <p:nvGraphicFramePr>
          <p:cNvPr id="16" name="Object 15">
            <a:extLst>
              <a:ext uri="{FF2B5EF4-FFF2-40B4-BE49-F238E27FC236}">
                <a16:creationId xmlns:a16="http://schemas.microsoft.com/office/drawing/2014/main" id="{627F03D6-4213-459F-87AD-76F1ADC90CD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67552427"/>
              </p:ext>
            </p:extLst>
          </p:nvPr>
        </p:nvGraphicFramePr>
        <p:xfrm>
          <a:off x="543181" y="1653155"/>
          <a:ext cx="2681288" cy="3532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4" r:id="rId3" imgW="2682000" imgH="3532320" progId="">
                  <p:embed/>
                </p:oleObj>
              </mc:Choice>
              <mc:Fallback>
                <p:oleObj r:id="rId3" imgW="2682000" imgH="353232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43181" y="1653155"/>
                        <a:ext cx="2681288" cy="35321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6">
            <a:extLst>
              <a:ext uri="{FF2B5EF4-FFF2-40B4-BE49-F238E27FC236}">
                <a16:creationId xmlns:a16="http://schemas.microsoft.com/office/drawing/2014/main" id="{B0F89F9F-B499-4ABF-B380-5C8608F44F1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53722872"/>
              </p:ext>
            </p:extLst>
          </p:nvPr>
        </p:nvGraphicFramePr>
        <p:xfrm>
          <a:off x="543181" y="5875802"/>
          <a:ext cx="2901950" cy="4243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5" r:id="rId5" imgW="2901600" imgH="4242600" progId="">
                  <p:embed/>
                </p:oleObj>
              </mc:Choice>
              <mc:Fallback>
                <p:oleObj r:id="rId5" imgW="2901600" imgH="424260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43181" y="5875802"/>
                        <a:ext cx="2901950" cy="42433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19">
            <a:extLst>
              <a:ext uri="{FF2B5EF4-FFF2-40B4-BE49-F238E27FC236}">
                <a16:creationId xmlns:a16="http://schemas.microsoft.com/office/drawing/2014/main" id="{CDFE4773-E3F2-4F09-B33D-D87123A126C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41378373"/>
              </p:ext>
            </p:extLst>
          </p:nvPr>
        </p:nvGraphicFramePr>
        <p:xfrm>
          <a:off x="4119563" y="1655763"/>
          <a:ext cx="3014662" cy="2282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6" r:id="rId7" imgW="3014280" imgH="2282760" progId="">
                  <p:embed/>
                </p:oleObj>
              </mc:Choice>
              <mc:Fallback>
                <p:oleObj r:id="rId7" imgW="3014280" imgH="228276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119563" y="1655763"/>
                        <a:ext cx="3014662" cy="2282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20">
            <a:extLst>
              <a:ext uri="{FF2B5EF4-FFF2-40B4-BE49-F238E27FC236}">
                <a16:creationId xmlns:a16="http://schemas.microsoft.com/office/drawing/2014/main" id="{CAB121B4-DC38-490B-883B-50D2083FDC4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73566932"/>
              </p:ext>
            </p:extLst>
          </p:nvPr>
        </p:nvGraphicFramePr>
        <p:xfrm>
          <a:off x="4202615" y="4790460"/>
          <a:ext cx="2932112" cy="2508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7" r:id="rId9" imgW="2931840" imgH="2508480" progId="">
                  <p:embed/>
                </p:oleObj>
              </mc:Choice>
              <mc:Fallback>
                <p:oleObj r:id="rId9" imgW="2931840" imgH="250848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202615" y="4790460"/>
                        <a:ext cx="2932112" cy="2508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21">
            <a:extLst>
              <a:ext uri="{FF2B5EF4-FFF2-40B4-BE49-F238E27FC236}">
                <a16:creationId xmlns:a16="http://schemas.microsoft.com/office/drawing/2014/main" id="{53CE03F6-82E9-4383-964A-38E09D34D91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37604797"/>
              </p:ext>
            </p:extLst>
          </p:nvPr>
        </p:nvGraphicFramePr>
        <p:xfrm>
          <a:off x="4114545" y="8151376"/>
          <a:ext cx="2108200" cy="1868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8" r:id="rId11" imgW="2108880" imgH="1868400" progId="">
                  <p:embed/>
                </p:oleObj>
              </mc:Choice>
              <mc:Fallback>
                <p:oleObj r:id="rId11" imgW="2108880" imgH="186840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114545" y="8151376"/>
                        <a:ext cx="2108200" cy="18684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EBB959D7-6B23-4CCA-BA57-A514B4C6D9B4}"/>
              </a:ext>
            </a:extLst>
          </p:cNvPr>
          <p:cNvSpPr txBox="1"/>
          <p:nvPr/>
        </p:nvSpPr>
        <p:spPr>
          <a:xfrm>
            <a:off x="4120065" y="7628163"/>
            <a:ext cx="2213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8.</a:t>
            </a:r>
            <a:r>
              <a:rPr lang="zh-TW" altLang="en-US" dirty="0"/>
              <a:t> 清理環境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8BBCE70-7F4B-42A2-813B-30AC87DED0F4}"/>
              </a:ext>
            </a:extLst>
          </p:cNvPr>
          <p:cNvSpPr/>
          <p:nvPr/>
        </p:nvSpPr>
        <p:spPr>
          <a:xfrm>
            <a:off x="441341" y="4275982"/>
            <a:ext cx="2681288" cy="90936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7C24F39-4219-4483-AB0F-561976D58681}"/>
              </a:ext>
            </a:extLst>
          </p:cNvPr>
          <p:cNvSpPr txBox="1"/>
          <p:nvPr/>
        </p:nvSpPr>
        <p:spPr>
          <a:xfrm>
            <a:off x="492261" y="4213808"/>
            <a:ext cx="27831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/>
              <a:t>輸入登記表單上給的密碼</a:t>
            </a:r>
            <a:endParaRPr lang="en-US" altLang="zh-TW" b="1" dirty="0"/>
          </a:p>
          <a:p>
            <a:r>
              <a:rPr lang="en-US" altLang="zh-TW" b="1" dirty="0"/>
              <a:t>Enter</a:t>
            </a:r>
            <a:r>
              <a:rPr lang="zh-TW" altLang="en-US" b="1" dirty="0"/>
              <a:t> </a:t>
            </a:r>
            <a:r>
              <a:rPr lang="en-US" altLang="zh-TW" b="1" dirty="0"/>
              <a:t>user</a:t>
            </a:r>
            <a:r>
              <a:rPr lang="zh-TW" altLang="en-US" b="1" dirty="0"/>
              <a:t> </a:t>
            </a:r>
            <a:r>
              <a:rPr lang="en-US" altLang="zh-TW" b="1" dirty="0"/>
              <a:t>code</a:t>
            </a:r>
            <a:r>
              <a:rPr lang="zh-TW" altLang="en-US" b="1" dirty="0"/>
              <a:t> </a:t>
            </a:r>
            <a:r>
              <a:rPr lang="en-US" altLang="zh-TW" b="1" dirty="0"/>
              <a:t>displayed</a:t>
            </a:r>
            <a:r>
              <a:rPr lang="zh-TW" altLang="en-US" b="1" dirty="0"/>
              <a:t> </a:t>
            </a:r>
            <a:r>
              <a:rPr lang="en-US" altLang="zh-TW" b="1" dirty="0"/>
              <a:t>on</a:t>
            </a:r>
            <a:r>
              <a:rPr lang="zh-TW" altLang="en-US" b="1" dirty="0"/>
              <a:t> </a:t>
            </a:r>
            <a:r>
              <a:rPr lang="en-US" altLang="zh-TW" b="1" dirty="0"/>
              <a:t>booking</a:t>
            </a:r>
            <a:r>
              <a:rPr lang="zh-TW" altLang="en-US" b="1" dirty="0"/>
              <a:t> </a:t>
            </a:r>
            <a:r>
              <a:rPr lang="en-US" altLang="zh-TW" b="1" dirty="0"/>
              <a:t>form</a:t>
            </a:r>
            <a:endParaRPr lang="zh-TW" altLang="en-US" b="1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6BF688F-4530-4A40-A1CC-2595B19297E0}"/>
              </a:ext>
            </a:extLst>
          </p:cNvPr>
          <p:cNvSpPr/>
          <p:nvPr/>
        </p:nvSpPr>
        <p:spPr>
          <a:xfrm>
            <a:off x="4705350" y="6875847"/>
            <a:ext cx="85725" cy="28695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207DB5-DFD4-47F8-8CFF-CE3F203C65C2}"/>
              </a:ext>
            </a:extLst>
          </p:cNvPr>
          <p:cNvSpPr txBox="1"/>
          <p:nvPr/>
        </p:nvSpPr>
        <p:spPr>
          <a:xfrm>
            <a:off x="4867910" y="3199460"/>
            <a:ext cx="518160" cy="26161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endParaRPr lang="zh-TW" altLang="en-US" sz="105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2B4EB3F-7F37-4C9E-A014-129EED217026}"/>
              </a:ext>
            </a:extLst>
          </p:cNvPr>
          <p:cNvSpPr txBox="1"/>
          <p:nvPr/>
        </p:nvSpPr>
        <p:spPr>
          <a:xfrm>
            <a:off x="4859020" y="3667659"/>
            <a:ext cx="518160" cy="26161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endParaRPr lang="zh-TW" altLang="en-US" sz="105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39F75FC-9CA1-4445-85AD-51CE536C914D}"/>
              </a:ext>
            </a:extLst>
          </p:cNvPr>
          <p:cNvSpPr txBox="1"/>
          <p:nvPr/>
        </p:nvSpPr>
        <p:spPr>
          <a:xfrm>
            <a:off x="4791075" y="3129630"/>
            <a:ext cx="490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4,5</a:t>
            </a:r>
            <a:endParaRPr lang="zh-TW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E86BC73-F820-471F-A714-CA90187BAD0A}"/>
              </a:ext>
            </a:extLst>
          </p:cNvPr>
          <p:cNvSpPr txBox="1"/>
          <p:nvPr/>
        </p:nvSpPr>
        <p:spPr>
          <a:xfrm>
            <a:off x="4791075" y="3581977"/>
            <a:ext cx="490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4,5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984299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3E388-EF38-4406-B4F6-779837171D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728" y="4312611"/>
            <a:ext cx="6520220" cy="2066590"/>
          </a:xfrm>
        </p:spPr>
        <p:txBody>
          <a:bodyPr/>
          <a:lstStyle/>
          <a:p>
            <a:pPr algn="ctr"/>
            <a:r>
              <a:rPr lang="zh-TW" altLang="en-US" dirty="0"/>
              <a:t>列印問題排除</a:t>
            </a:r>
          </a:p>
        </p:txBody>
      </p:sp>
    </p:spTree>
    <p:extLst>
      <p:ext uri="{BB962C8B-B14F-4D97-AF65-F5344CB8AC3E}">
        <p14:creationId xmlns:p14="http://schemas.microsoft.com/office/powerpoint/2010/main" val="3502830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7C0FB62D-0BBF-41C6-B5AA-0E59BFEE5EB7}"/>
              </a:ext>
            </a:extLst>
          </p:cNvPr>
          <p:cNvSpPr txBox="1">
            <a:spLocks/>
          </p:cNvSpPr>
          <p:nvPr/>
        </p:nvSpPr>
        <p:spPr>
          <a:xfrm>
            <a:off x="294757" y="242671"/>
            <a:ext cx="6520220" cy="8894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75593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/>
              <a:t>Z-height</a:t>
            </a:r>
            <a:r>
              <a:rPr lang="zh-TW" altLang="en-US" dirty="0"/>
              <a:t> 調整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FBADB08-B090-46E4-917C-0980B27945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1104" y="1132115"/>
            <a:ext cx="4640817" cy="200197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0C494B2-4AD5-48B6-974D-616A2019565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73" t="7320"/>
          <a:stretch/>
        </p:blipFill>
        <p:spPr>
          <a:xfrm>
            <a:off x="335930" y="1132115"/>
            <a:ext cx="2065174" cy="2001974"/>
          </a:xfrm>
          <a:prstGeom prst="rect">
            <a:avLst/>
          </a:prstGeom>
        </p:spPr>
      </p:pic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8F090F9A-3C9A-40BE-91D2-00E5E2AD396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09019197"/>
              </p:ext>
            </p:extLst>
          </p:nvPr>
        </p:nvGraphicFramePr>
        <p:xfrm>
          <a:off x="335930" y="4998524"/>
          <a:ext cx="3317648" cy="16561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38" r:id="rId5" imgW="1971720" imgH="984240" progId="">
                  <p:embed/>
                </p:oleObj>
              </mc:Choice>
              <mc:Fallback>
                <p:oleObj r:id="rId5" imgW="1971720" imgH="98424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35930" y="4998524"/>
                        <a:ext cx="3317648" cy="165615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>
            <a:extLst>
              <a:ext uri="{FF2B5EF4-FFF2-40B4-BE49-F238E27FC236}">
                <a16:creationId xmlns:a16="http://schemas.microsoft.com/office/drawing/2014/main" id="{3D7927EC-4490-43F1-91A7-4A742BC856A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10308376"/>
              </p:ext>
            </p:extLst>
          </p:nvPr>
        </p:nvGraphicFramePr>
        <p:xfrm>
          <a:off x="3724273" y="4998525"/>
          <a:ext cx="3317648" cy="16561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39" r:id="rId7" imgW="1971720" imgH="984240" progId="">
                  <p:embed/>
                </p:oleObj>
              </mc:Choice>
              <mc:Fallback>
                <p:oleObj r:id="rId7" imgW="1971720" imgH="98424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724273" y="4998525"/>
                        <a:ext cx="3317648" cy="165615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>
            <a:extLst>
              <a:ext uri="{FF2B5EF4-FFF2-40B4-BE49-F238E27FC236}">
                <a16:creationId xmlns:a16="http://schemas.microsoft.com/office/drawing/2014/main" id="{E28EA119-E37B-4163-A3C4-8904E8EEA00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40884975"/>
              </p:ext>
            </p:extLst>
          </p:nvPr>
        </p:nvGraphicFramePr>
        <p:xfrm>
          <a:off x="335930" y="3338694"/>
          <a:ext cx="3317648" cy="16598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40" r:id="rId9" imgW="2617920" imgH="1310400" progId="">
                  <p:embed/>
                </p:oleObj>
              </mc:Choice>
              <mc:Fallback>
                <p:oleObj r:id="rId9" imgW="2617920" imgH="131040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35930" y="3338694"/>
                        <a:ext cx="3317648" cy="16598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>
            <a:extLst>
              <a:ext uri="{FF2B5EF4-FFF2-40B4-BE49-F238E27FC236}">
                <a16:creationId xmlns:a16="http://schemas.microsoft.com/office/drawing/2014/main" id="{6470B911-CC02-4457-8616-073501A7434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30265820"/>
              </p:ext>
            </p:extLst>
          </p:nvPr>
        </p:nvGraphicFramePr>
        <p:xfrm>
          <a:off x="3724272" y="3338694"/>
          <a:ext cx="3317649" cy="16598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41" r:id="rId11" imgW="2490120" imgH="1246320" progId="">
                  <p:embed/>
                </p:oleObj>
              </mc:Choice>
              <mc:Fallback>
                <p:oleObj r:id="rId11" imgW="2490120" imgH="124632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724272" y="3338694"/>
                        <a:ext cx="3317649" cy="165988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6">
            <a:extLst>
              <a:ext uri="{FF2B5EF4-FFF2-40B4-BE49-F238E27FC236}">
                <a16:creationId xmlns:a16="http://schemas.microsoft.com/office/drawing/2014/main" id="{9D01A8AC-533E-4E24-A6B8-46E1AA255E2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07145825"/>
              </p:ext>
            </p:extLst>
          </p:nvPr>
        </p:nvGraphicFramePr>
        <p:xfrm>
          <a:off x="294757" y="7425023"/>
          <a:ext cx="6833831" cy="20579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42" r:id="rId13" imgW="4733280" imgH="1426320" progId="">
                  <p:embed/>
                </p:oleObj>
              </mc:Choice>
              <mc:Fallback>
                <p:oleObj r:id="rId13" imgW="4733280" imgH="142632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294757" y="7425023"/>
                        <a:ext cx="6833831" cy="205794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209FB8CB-40F0-4998-999C-44C77D78B87A}"/>
              </a:ext>
            </a:extLst>
          </p:cNvPr>
          <p:cNvSpPr txBox="1"/>
          <p:nvPr/>
        </p:nvSpPr>
        <p:spPr>
          <a:xfrm>
            <a:off x="335929" y="4660874"/>
            <a:ext cx="2531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chemeClr val="bg1"/>
                </a:solidFill>
              </a:rPr>
              <a:t>高度過高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FBFAB44-6F13-4004-B2EC-FDBE55496FB8}"/>
              </a:ext>
            </a:extLst>
          </p:cNvPr>
          <p:cNvSpPr txBox="1"/>
          <p:nvPr/>
        </p:nvSpPr>
        <p:spPr>
          <a:xfrm>
            <a:off x="3779837" y="4660874"/>
            <a:ext cx="2531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chemeClr val="bg1"/>
                </a:solidFill>
              </a:rPr>
              <a:t>高度過低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290414A-76DC-4AAA-856D-00AC7DD9BD2F}"/>
              </a:ext>
            </a:extLst>
          </p:cNvPr>
          <p:cNvSpPr txBox="1"/>
          <p:nvPr/>
        </p:nvSpPr>
        <p:spPr>
          <a:xfrm>
            <a:off x="404327" y="6992327"/>
            <a:ext cx="2531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調整方式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AF7FD94-BCAF-4EAD-B0C6-2141D936820D}"/>
              </a:ext>
            </a:extLst>
          </p:cNvPr>
          <p:cNvSpPr txBox="1"/>
          <p:nvPr/>
        </p:nvSpPr>
        <p:spPr>
          <a:xfrm>
            <a:off x="404327" y="9478618"/>
            <a:ext cx="69233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Adjust</a:t>
            </a:r>
            <a:r>
              <a:rPr lang="zh-TW" altLang="en-US" dirty="0"/>
              <a:t> </a:t>
            </a:r>
            <a:r>
              <a:rPr lang="en-US" altLang="zh-TW" dirty="0"/>
              <a:t>Offset</a:t>
            </a:r>
            <a:r>
              <a:rPr lang="zh-TW" altLang="en-US" dirty="0"/>
              <a:t> 前先在列印面上放一張一般厚度的紙</a:t>
            </a:r>
            <a:endParaRPr lang="en-US" altLang="zh-TW" dirty="0"/>
          </a:p>
          <a:p>
            <a:r>
              <a:rPr lang="zh-TW" altLang="en-US" dirty="0"/>
              <a:t>噴頭應該剛好碰到紙，紙可以滑動且感覺到一點與噴頭摩擦的阻力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1927369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55D36B7-4CF4-42D1-9AD8-CC24B45D8EFE}"/>
              </a:ext>
            </a:extLst>
          </p:cNvPr>
          <p:cNvSpPr txBox="1">
            <a:spLocks/>
          </p:cNvSpPr>
          <p:nvPr/>
        </p:nvSpPr>
        <p:spPr>
          <a:xfrm>
            <a:off x="294757" y="242671"/>
            <a:ext cx="6520220" cy="8894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75593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/>
              <a:t>Auto</a:t>
            </a:r>
            <a:r>
              <a:rPr lang="zh-TW" altLang="en-US" dirty="0"/>
              <a:t> </a:t>
            </a:r>
            <a:r>
              <a:rPr lang="en-US" altLang="zh-TW" dirty="0"/>
              <a:t>Calibration/Level</a:t>
            </a:r>
            <a:r>
              <a:rPr lang="zh-TW" altLang="en-US" dirty="0"/>
              <a:t> 注意事項</a:t>
            </a:r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1CB8CAAE-B5DB-49D0-A976-1ED5BE1B3FE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89449757"/>
              </p:ext>
            </p:extLst>
          </p:nvPr>
        </p:nvGraphicFramePr>
        <p:xfrm>
          <a:off x="294757" y="1086427"/>
          <a:ext cx="6833831" cy="20579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2" r:id="rId3" imgW="4733280" imgH="1426320" progId="">
                  <p:embed/>
                </p:oleObj>
              </mc:Choice>
              <mc:Fallback>
                <p:oleObj r:id="rId3" imgW="4733280" imgH="1426320" progId="">
                  <p:embed/>
                  <p:pic>
                    <p:nvPicPr>
                      <p:cNvPr id="17" name="Object 16">
                        <a:extLst>
                          <a:ext uri="{FF2B5EF4-FFF2-40B4-BE49-F238E27FC236}">
                            <a16:creationId xmlns:a16="http://schemas.microsoft.com/office/drawing/2014/main" id="{9D01A8AC-533E-4E24-A6B8-46E1AA255E2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94757" y="1086427"/>
                        <a:ext cx="6833831" cy="2057941"/>
                      </a:xfrm>
                      <a:prstGeom prst="rect">
                        <a:avLst/>
                      </a:prstGeom>
                      <a:solidFill>
                        <a:srgbClr val="0070C0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46BF0B9C-2FF3-4F37-AC2D-C7C4D75C1AF8}"/>
              </a:ext>
            </a:extLst>
          </p:cNvPr>
          <p:cNvSpPr/>
          <p:nvPr/>
        </p:nvSpPr>
        <p:spPr>
          <a:xfrm>
            <a:off x="3817938" y="2179638"/>
            <a:ext cx="133350" cy="384175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E7EF6F-8FD1-421C-A0FB-9E97F74844A0}"/>
              </a:ext>
            </a:extLst>
          </p:cNvPr>
          <p:cNvSpPr txBox="1"/>
          <p:nvPr/>
        </p:nvSpPr>
        <p:spPr>
          <a:xfrm>
            <a:off x="3741737" y="1918028"/>
            <a:ext cx="16033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A</a:t>
            </a:r>
          </a:p>
          <a:p>
            <a:r>
              <a:rPr lang="en-US" altLang="zh-TW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B</a:t>
            </a:r>
          </a:p>
          <a:p>
            <a:r>
              <a:rPr lang="en-US" altLang="zh-TW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C</a:t>
            </a:r>
            <a:endParaRPr lang="zh-TW" altLang="en-US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89C968D2-DC18-44D6-B8FA-97C9C2C96B2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97602278"/>
              </p:ext>
            </p:extLst>
          </p:nvPr>
        </p:nvGraphicFramePr>
        <p:xfrm>
          <a:off x="1166133" y="7130877"/>
          <a:ext cx="4028168" cy="31875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3" r:id="rId5" imgW="7174440" imgH="5676120" progId="">
                  <p:embed/>
                </p:oleObj>
              </mc:Choice>
              <mc:Fallback>
                <p:oleObj r:id="rId5" imgW="7174440" imgH="567612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166133" y="7130877"/>
                        <a:ext cx="4028168" cy="318759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6006CAE2-0F4F-4D81-9462-DCE9F0F7EA9D}"/>
              </a:ext>
            </a:extLst>
          </p:cNvPr>
          <p:cNvSpPr txBox="1"/>
          <p:nvPr/>
        </p:nvSpPr>
        <p:spPr>
          <a:xfrm>
            <a:off x="404327" y="3405978"/>
            <a:ext cx="692331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A)</a:t>
            </a:r>
            <a:r>
              <a:rPr lang="zh-TW" altLang="en-US" dirty="0"/>
              <a:t>　</a:t>
            </a:r>
            <a:r>
              <a:rPr lang="en-US" altLang="zh-TW" dirty="0"/>
              <a:t>Auto</a:t>
            </a:r>
            <a:r>
              <a:rPr lang="zh-TW" altLang="en-US" dirty="0"/>
              <a:t> </a:t>
            </a:r>
            <a:r>
              <a:rPr lang="en-US" altLang="zh-TW" dirty="0"/>
              <a:t>Calibration</a:t>
            </a:r>
            <a:r>
              <a:rPr lang="zh-TW" altLang="en-US" dirty="0"/>
              <a:t> 只有在有重組噴頭組</a:t>
            </a:r>
            <a:r>
              <a:rPr lang="en-US" altLang="zh-TW" dirty="0"/>
              <a:t>/</a:t>
            </a:r>
            <a:r>
              <a:rPr lang="zh-TW" altLang="en-US" dirty="0"/>
              <a:t>移動平台時才需要執行</a:t>
            </a:r>
            <a:endParaRPr lang="en-US" altLang="zh-TW" dirty="0"/>
          </a:p>
          <a:p>
            <a:r>
              <a:rPr lang="en-US" altLang="zh-TW" dirty="0"/>
              <a:t>	</a:t>
            </a:r>
            <a:r>
              <a:rPr lang="zh-TW" altLang="en-US" dirty="0"/>
              <a:t>若有執行 </a:t>
            </a:r>
            <a:r>
              <a:rPr lang="en-US" altLang="zh-TW" dirty="0"/>
              <a:t>A</a:t>
            </a:r>
            <a:r>
              <a:rPr lang="zh-TW" altLang="en-US" dirty="0"/>
              <a:t> 就必須執行 </a:t>
            </a:r>
            <a:r>
              <a:rPr lang="en-US" altLang="zh-TW" dirty="0"/>
              <a:t>B</a:t>
            </a:r>
            <a:r>
              <a:rPr lang="zh-TW" altLang="en-US" dirty="0"/>
              <a:t> 與 </a:t>
            </a:r>
            <a:r>
              <a:rPr lang="en-US" altLang="zh-TW" dirty="0"/>
              <a:t>C</a:t>
            </a:r>
          </a:p>
          <a:p>
            <a:endParaRPr lang="en-US" altLang="zh-TW" dirty="0"/>
          </a:p>
          <a:p>
            <a:r>
              <a:rPr lang="en-US" altLang="zh-TW" dirty="0"/>
              <a:t>B)</a:t>
            </a:r>
            <a:r>
              <a:rPr lang="zh-TW" altLang="en-US" dirty="0"/>
              <a:t>　</a:t>
            </a:r>
            <a:r>
              <a:rPr lang="en-US" altLang="zh-TW" dirty="0"/>
              <a:t>Auto</a:t>
            </a:r>
            <a:r>
              <a:rPr lang="zh-TW" altLang="en-US" dirty="0"/>
              <a:t> </a:t>
            </a:r>
            <a:r>
              <a:rPr lang="en-US" altLang="zh-TW" dirty="0"/>
              <a:t>Level</a:t>
            </a:r>
            <a:r>
              <a:rPr lang="zh-TW" altLang="en-US" dirty="0"/>
              <a:t> 在移動平台有掉落或列印嚴重不平時才需要執行</a:t>
            </a:r>
            <a:endParaRPr lang="en-US" altLang="zh-TW" dirty="0"/>
          </a:p>
          <a:p>
            <a:r>
              <a:rPr lang="en-US" altLang="zh-TW" dirty="0"/>
              <a:t>	</a:t>
            </a:r>
            <a:r>
              <a:rPr lang="zh-TW" altLang="en-US" dirty="0"/>
              <a:t>若有執行 </a:t>
            </a:r>
            <a:r>
              <a:rPr lang="en-US" altLang="zh-TW" dirty="0"/>
              <a:t>B</a:t>
            </a:r>
            <a:r>
              <a:rPr lang="zh-TW" altLang="en-US" dirty="0"/>
              <a:t> 就必須執行 </a:t>
            </a:r>
            <a:r>
              <a:rPr lang="en-US" altLang="zh-TW" dirty="0"/>
              <a:t>C</a:t>
            </a:r>
          </a:p>
          <a:p>
            <a:endParaRPr lang="en-US" altLang="zh-TW" dirty="0"/>
          </a:p>
          <a:p>
            <a:r>
              <a:rPr lang="en-US" altLang="zh-TW" dirty="0"/>
              <a:t>C)</a:t>
            </a:r>
            <a:r>
              <a:rPr lang="zh-TW" altLang="en-US" dirty="0"/>
              <a:t>　</a:t>
            </a:r>
            <a:r>
              <a:rPr lang="en-US" altLang="zh-TW" dirty="0"/>
              <a:t>Adjust</a:t>
            </a:r>
            <a:r>
              <a:rPr lang="zh-TW" altLang="en-US" dirty="0"/>
              <a:t> </a:t>
            </a:r>
            <a:r>
              <a:rPr lang="en-US" altLang="zh-TW" dirty="0"/>
              <a:t>Offset</a:t>
            </a:r>
            <a:r>
              <a:rPr lang="zh-TW" altLang="en-US" dirty="0"/>
              <a:t> 一般不會單獨執行，都會搭配</a:t>
            </a:r>
            <a:r>
              <a:rPr lang="en-US" altLang="zh-TW" dirty="0"/>
              <a:t>Auto</a:t>
            </a:r>
            <a:r>
              <a:rPr lang="zh-TW" altLang="en-US" dirty="0"/>
              <a:t> </a:t>
            </a:r>
            <a:r>
              <a:rPr lang="en-US" altLang="zh-TW" dirty="0"/>
              <a:t>Level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B6C650-CEB8-4DA6-900A-2100D589A8D3}"/>
              </a:ext>
            </a:extLst>
          </p:cNvPr>
          <p:cNvSpPr txBox="1"/>
          <p:nvPr/>
        </p:nvSpPr>
        <p:spPr>
          <a:xfrm>
            <a:off x="404327" y="5854243"/>
            <a:ext cx="69233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執行</a:t>
            </a:r>
            <a:r>
              <a:rPr lang="en-US" altLang="zh-TW" dirty="0"/>
              <a:t>A</a:t>
            </a:r>
            <a:r>
              <a:rPr lang="zh-TW" altLang="en-US" dirty="0"/>
              <a:t> 或 </a:t>
            </a:r>
            <a:r>
              <a:rPr lang="en-US" altLang="zh-TW" dirty="0"/>
              <a:t>B</a:t>
            </a:r>
            <a:r>
              <a:rPr lang="zh-TW" altLang="en-US" dirty="0"/>
              <a:t> 時，噴頭會多次重覆碰觸列印平面</a:t>
            </a:r>
            <a:endParaRPr lang="en-US" altLang="zh-TW" dirty="0"/>
          </a:p>
          <a:p>
            <a:r>
              <a:rPr lang="zh-TW" altLang="en-US" dirty="0"/>
              <a:t>請確認</a:t>
            </a:r>
            <a:br>
              <a:rPr lang="en-US" altLang="zh-TW" dirty="0"/>
            </a:br>
            <a:r>
              <a:rPr lang="en-US" altLang="zh-TW" dirty="0"/>
              <a:t>1.</a:t>
            </a:r>
            <a:r>
              <a:rPr lang="zh-TW" altLang="en-US" dirty="0"/>
              <a:t> 每次都有碰到列印平面</a:t>
            </a:r>
            <a:endParaRPr lang="en-US" altLang="zh-TW" dirty="0"/>
          </a:p>
          <a:p>
            <a:r>
              <a:rPr lang="en-US" altLang="zh-TW" dirty="0"/>
              <a:t>2.</a:t>
            </a:r>
            <a:r>
              <a:rPr lang="zh-TW" altLang="en-US" dirty="0"/>
              <a:t> 校正螺絲沒有碰到列印平面</a:t>
            </a:r>
            <a:endParaRPr lang="en-US" altLang="zh-TW" dirty="0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263D80B9-0F4B-4DE4-9FD0-2EDF4E7BDCA1}"/>
              </a:ext>
            </a:extLst>
          </p:cNvPr>
          <p:cNvCxnSpPr>
            <a:cxnSpLocks/>
          </p:cNvCxnSpPr>
          <p:nvPr/>
        </p:nvCxnSpPr>
        <p:spPr>
          <a:xfrm flipH="1" flipV="1">
            <a:off x="3619500" y="9893300"/>
            <a:ext cx="2209801" cy="2159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6F24BB2-4E58-422A-841C-AD090C438FCC}"/>
              </a:ext>
            </a:extLst>
          </p:cNvPr>
          <p:cNvCxnSpPr>
            <a:cxnSpLocks/>
          </p:cNvCxnSpPr>
          <p:nvPr/>
        </p:nvCxnSpPr>
        <p:spPr>
          <a:xfrm>
            <a:off x="1287916" y="9427586"/>
            <a:ext cx="972686" cy="24981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CC50A4FE-36F5-4974-B25A-BBDAEF503515}"/>
              </a:ext>
            </a:extLst>
          </p:cNvPr>
          <p:cNvSpPr txBox="1"/>
          <p:nvPr/>
        </p:nvSpPr>
        <p:spPr>
          <a:xfrm>
            <a:off x="5898242" y="9809677"/>
            <a:ext cx="635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FF0000"/>
                </a:solidFill>
              </a:rPr>
              <a:t>1</a:t>
            </a:r>
            <a:endParaRPr lang="zh-TW" altLang="en-US" sz="2400" b="1" dirty="0">
              <a:solidFill>
                <a:srgbClr val="FF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062B9FB-FF0C-4E72-A7BE-2F6A31E478F1}"/>
              </a:ext>
            </a:extLst>
          </p:cNvPr>
          <p:cNvSpPr txBox="1"/>
          <p:nvPr/>
        </p:nvSpPr>
        <p:spPr>
          <a:xfrm>
            <a:off x="909525" y="9082122"/>
            <a:ext cx="635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FF0000"/>
                </a:solidFill>
              </a:rPr>
              <a:t>2</a:t>
            </a:r>
            <a:endParaRPr lang="zh-TW" alt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01097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>
            <a:extLst>
              <a:ext uri="{FF2B5EF4-FFF2-40B4-BE49-F238E27FC236}">
                <a16:creationId xmlns:a16="http://schemas.microsoft.com/office/drawing/2014/main" id="{4E2316C2-D341-47F5-BB27-E9482712A52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52775355"/>
              </p:ext>
            </p:extLst>
          </p:nvPr>
        </p:nvGraphicFramePr>
        <p:xfrm>
          <a:off x="3271352" y="4739088"/>
          <a:ext cx="4288323" cy="29647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7" r:id="rId3" imgW="3987000" imgH="2755440" progId="">
                  <p:embed/>
                </p:oleObj>
              </mc:Choice>
              <mc:Fallback>
                <p:oleObj r:id="rId3" imgW="3987000" imgH="275544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271352" y="4739088"/>
                        <a:ext cx="4288323" cy="296476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itle 1">
            <a:extLst>
              <a:ext uri="{FF2B5EF4-FFF2-40B4-BE49-F238E27FC236}">
                <a16:creationId xmlns:a16="http://schemas.microsoft.com/office/drawing/2014/main" id="{45B1B391-2469-46F7-A8CF-E61B77845055}"/>
              </a:ext>
            </a:extLst>
          </p:cNvPr>
          <p:cNvSpPr txBox="1">
            <a:spLocks/>
          </p:cNvSpPr>
          <p:nvPr/>
        </p:nvSpPr>
        <p:spPr>
          <a:xfrm>
            <a:off x="294757" y="242671"/>
            <a:ext cx="6520220" cy="8894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75593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dirty="0"/>
              <a:t>問題排除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958E1C-93B8-4E4A-B475-C708677343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8372" y="1061756"/>
            <a:ext cx="2498578" cy="3389544"/>
          </a:xfrm>
          <a:prstGeom prst="rect">
            <a:avLst/>
          </a:prstGeom>
          <a:noFill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10DFBB7-C938-479C-A394-B059B2A29A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2725" y="1061756"/>
            <a:ext cx="4373256" cy="220849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D229FA2-2107-402C-A2F9-33473E46C18C}"/>
              </a:ext>
            </a:extLst>
          </p:cNvPr>
          <p:cNvSpPr txBox="1"/>
          <p:nvPr/>
        </p:nvSpPr>
        <p:spPr>
          <a:xfrm>
            <a:off x="322725" y="3589069"/>
            <a:ext cx="42883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若發現列印不順、機台嚴重咬料 </a:t>
            </a:r>
            <a:r>
              <a:rPr lang="en-US" altLang="zh-TW" dirty="0"/>
              <a:t>(grinding)</a:t>
            </a:r>
          </a:p>
          <a:p>
            <a:r>
              <a:rPr lang="zh-TW" altLang="en-US" dirty="0"/>
              <a:t>請檢查</a:t>
            </a:r>
            <a:r>
              <a:rPr lang="en-US" altLang="zh-TW" dirty="0"/>
              <a:t>/</a:t>
            </a:r>
            <a:r>
              <a:rPr lang="zh-TW" altLang="en-US" dirty="0"/>
              <a:t>做以下的動作</a:t>
            </a:r>
            <a:r>
              <a:rPr lang="en-US" altLang="zh-TW" dirty="0"/>
              <a:t>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B02016-BF51-4A8A-A0A8-4259C162C24B}"/>
              </a:ext>
            </a:extLst>
          </p:cNvPr>
          <p:cNvSpPr txBox="1"/>
          <p:nvPr/>
        </p:nvSpPr>
        <p:spPr>
          <a:xfrm>
            <a:off x="322725" y="4554219"/>
            <a:ext cx="4288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1.</a:t>
            </a:r>
            <a:r>
              <a:rPr lang="zh-TW" altLang="en-US" dirty="0"/>
              <a:t> 檢查進料馬達組裝正確</a:t>
            </a:r>
            <a:endParaRPr lang="en-US" altLang="zh-TW" dirty="0"/>
          </a:p>
        </p:txBody>
      </p:sp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DFEA7D17-48CB-4ADD-93F2-D344405D67F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3565771"/>
              </p:ext>
            </p:extLst>
          </p:nvPr>
        </p:nvGraphicFramePr>
        <p:xfrm>
          <a:off x="255588" y="5114743"/>
          <a:ext cx="3317875" cy="31970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8" r:id="rId7" imgW="7326720" imgH="7059960" progId="">
                  <p:embed/>
                </p:oleObj>
              </mc:Choice>
              <mc:Fallback>
                <p:oleObj r:id="rId7" imgW="7326720" imgH="705996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55588" y="5114743"/>
                        <a:ext cx="3317875" cy="31970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EAA621AC-2BC0-4F8E-8C1F-AD8D8A5DFB94}"/>
              </a:ext>
            </a:extLst>
          </p:cNvPr>
          <p:cNvSpPr txBox="1"/>
          <p:nvPr/>
        </p:nvSpPr>
        <p:spPr>
          <a:xfrm>
            <a:off x="1526051" y="7754305"/>
            <a:ext cx="2198225" cy="646331"/>
          </a:xfrm>
          <a:prstGeom prst="rect">
            <a:avLst/>
          </a:prstGeom>
          <a:solidFill>
            <a:schemeClr val="accent4">
              <a:alpha val="51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dirty="0"/>
              <a:t>擠出輪的無頭螺絲位置正確並有鎖上</a:t>
            </a:r>
            <a:endParaRPr lang="en-US" altLang="zh-TW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7B92DC1-903D-48EE-B46E-D79B18404CAB}"/>
              </a:ext>
            </a:extLst>
          </p:cNvPr>
          <p:cNvSpPr/>
          <p:nvPr/>
        </p:nvSpPr>
        <p:spPr>
          <a:xfrm>
            <a:off x="4394200" y="10001250"/>
            <a:ext cx="344172" cy="260350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D13D27C-5296-4E26-9003-3367A150D02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5399" y="7730559"/>
            <a:ext cx="4014276" cy="271554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0EDEBCB-4C61-4DA2-9F56-4034161D9B97}"/>
              </a:ext>
            </a:extLst>
          </p:cNvPr>
          <p:cNvSpPr txBox="1"/>
          <p:nvPr/>
        </p:nvSpPr>
        <p:spPr>
          <a:xfrm>
            <a:off x="322725" y="9088329"/>
            <a:ext cx="4288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2.</a:t>
            </a:r>
            <a:r>
              <a:rPr lang="zh-TW" altLang="en-US" dirty="0"/>
              <a:t> 提高列印溫度</a:t>
            </a:r>
            <a:endParaRPr lang="en-US" altLang="zh-TW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A21A740-664B-4BC0-B14F-C8AB2857DFDE}"/>
              </a:ext>
            </a:extLst>
          </p:cNvPr>
          <p:cNvSpPr txBox="1"/>
          <p:nvPr/>
        </p:nvSpPr>
        <p:spPr>
          <a:xfrm>
            <a:off x="546100" y="9445391"/>
            <a:ext cx="256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200C</a:t>
            </a:r>
            <a:r>
              <a:rPr lang="zh-TW" altLang="en-US" dirty="0"/>
              <a:t> </a:t>
            </a:r>
            <a:r>
              <a:rPr lang="en-US" altLang="zh-TW" dirty="0"/>
              <a:t>-&gt;</a:t>
            </a:r>
            <a:r>
              <a:rPr lang="zh-TW" altLang="en-US" dirty="0"/>
              <a:t> </a:t>
            </a:r>
            <a:r>
              <a:rPr lang="en-US" altLang="zh-TW" dirty="0"/>
              <a:t>230C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91041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549828E-767C-4332-9736-A1CD6346D5EB}"/>
              </a:ext>
            </a:extLst>
          </p:cNvPr>
          <p:cNvSpPr txBox="1">
            <a:spLocks/>
          </p:cNvSpPr>
          <p:nvPr/>
        </p:nvSpPr>
        <p:spPr>
          <a:xfrm>
            <a:off x="294757" y="242671"/>
            <a:ext cx="6520220" cy="8894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75593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dirty="0"/>
              <a:t>問題排除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5323E1-28EC-45B7-90F8-954A1EE767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505" t="10433" r="13505" b="10433"/>
          <a:stretch/>
        </p:blipFill>
        <p:spPr>
          <a:xfrm>
            <a:off x="3952875" y="3213100"/>
            <a:ext cx="3051038" cy="21328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2922AD7-6BAC-4543-9B68-4A26CF5500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447" t="18298" r="19447" b="18298"/>
          <a:stretch/>
        </p:blipFill>
        <p:spPr>
          <a:xfrm>
            <a:off x="400049" y="3209497"/>
            <a:ext cx="3206752" cy="213640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A752575-83C6-4F44-AA9A-3A7B3CB12824}"/>
              </a:ext>
            </a:extLst>
          </p:cNvPr>
          <p:cNvSpPr txBox="1"/>
          <p:nvPr/>
        </p:nvSpPr>
        <p:spPr>
          <a:xfrm>
            <a:off x="322725" y="1232658"/>
            <a:ext cx="612252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3.</a:t>
            </a:r>
            <a:r>
              <a:rPr lang="zh-TW" altLang="en-US" dirty="0"/>
              <a:t> 做冷拉 </a:t>
            </a:r>
            <a:r>
              <a:rPr lang="en-US" altLang="zh-TW" dirty="0"/>
              <a:t>(Cold</a:t>
            </a:r>
            <a:r>
              <a:rPr lang="zh-TW" altLang="en-US" dirty="0"/>
              <a:t> </a:t>
            </a:r>
            <a:r>
              <a:rPr lang="en-US" altLang="zh-TW" dirty="0"/>
              <a:t>pull)</a:t>
            </a:r>
            <a:r>
              <a:rPr lang="zh-TW" altLang="en-US" dirty="0"/>
              <a:t> 清理噴頭內部</a:t>
            </a:r>
            <a:endParaRPr lang="en-US" altLang="zh-TW" dirty="0"/>
          </a:p>
          <a:p>
            <a:r>
              <a:rPr lang="en-US" altLang="zh-TW" dirty="0"/>
              <a:t>	</a:t>
            </a:r>
          </a:p>
          <a:p>
            <a:r>
              <a:rPr lang="en-US" altLang="zh-TW" dirty="0"/>
              <a:t>	1.</a:t>
            </a:r>
            <a:r>
              <a:rPr lang="zh-TW" altLang="en-US" dirty="0"/>
              <a:t> 拔掉噴頭組上的鐵氟龍管，加熱噴頭 </a:t>
            </a:r>
            <a:r>
              <a:rPr lang="en-US" altLang="zh-TW" dirty="0"/>
              <a:t>(180</a:t>
            </a:r>
            <a:r>
              <a:rPr lang="zh-TW" altLang="en-US" dirty="0"/>
              <a:t>度以上</a:t>
            </a:r>
            <a:r>
              <a:rPr lang="en-US" altLang="zh-TW" dirty="0"/>
              <a:t>)</a:t>
            </a:r>
          </a:p>
          <a:p>
            <a:r>
              <a:rPr lang="en-US" altLang="zh-TW" dirty="0"/>
              <a:t>	2.</a:t>
            </a:r>
            <a:r>
              <a:rPr lang="zh-TW" altLang="en-US" dirty="0"/>
              <a:t> 直接將</a:t>
            </a:r>
            <a:r>
              <a:rPr lang="en-US" altLang="zh-TW" dirty="0"/>
              <a:t>PLA</a:t>
            </a:r>
            <a:r>
              <a:rPr lang="zh-TW" altLang="en-US" dirty="0"/>
              <a:t>插入噴頭組，確認有耗材擠出</a:t>
            </a:r>
            <a:endParaRPr lang="en-US" altLang="zh-TW" dirty="0"/>
          </a:p>
          <a:p>
            <a:r>
              <a:rPr lang="en-US" altLang="zh-TW" dirty="0"/>
              <a:t>	3.</a:t>
            </a:r>
            <a:r>
              <a:rPr lang="zh-TW" altLang="en-US" dirty="0"/>
              <a:t> 降溫到 </a:t>
            </a:r>
            <a:r>
              <a:rPr lang="en-US" altLang="zh-TW" dirty="0"/>
              <a:t>90</a:t>
            </a:r>
            <a:r>
              <a:rPr lang="zh-TW" altLang="en-US" dirty="0"/>
              <a:t>度 等</a:t>
            </a:r>
            <a:r>
              <a:rPr lang="en-US" altLang="zh-TW" dirty="0"/>
              <a:t>30</a:t>
            </a:r>
            <a:r>
              <a:rPr lang="zh-TW" altLang="en-US" dirty="0"/>
              <a:t>秒</a:t>
            </a:r>
            <a:endParaRPr lang="en-US" altLang="zh-TW" dirty="0"/>
          </a:p>
          <a:p>
            <a:r>
              <a:rPr lang="en-US" altLang="zh-TW" dirty="0"/>
              <a:t>	4.</a:t>
            </a:r>
            <a:r>
              <a:rPr lang="zh-TW" altLang="en-US" dirty="0"/>
              <a:t> 快速將</a:t>
            </a:r>
            <a:r>
              <a:rPr lang="en-US" altLang="zh-TW" dirty="0"/>
              <a:t>PLA</a:t>
            </a:r>
            <a:r>
              <a:rPr lang="zh-TW" altLang="en-US" dirty="0"/>
              <a:t>拉出</a:t>
            </a:r>
            <a:endParaRPr lang="en-US" altLang="zh-TW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BDD6638-9BCA-4AED-B7A3-CBE0BA54EAFF}"/>
              </a:ext>
            </a:extLst>
          </p:cNvPr>
          <p:cNvSpPr txBox="1"/>
          <p:nvPr/>
        </p:nvSpPr>
        <p:spPr>
          <a:xfrm>
            <a:off x="322726" y="6020558"/>
            <a:ext cx="345711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4.</a:t>
            </a:r>
            <a:r>
              <a:rPr lang="zh-TW" altLang="en-US" dirty="0"/>
              <a:t> 清理鐵氟龍管</a:t>
            </a:r>
            <a:endParaRPr lang="en-US" altLang="zh-TW" dirty="0"/>
          </a:p>
          <a:p>
            <a:r>
              <a:rPr lang="en-US" altLang="zh-TW" dirty="0"/>
              <a:t>	</a:t>
            </a:r>
          </a:p>
          <a:p>
            <a:r>
              <a:rPr lang="en-US" altLang="zh-TW" dirty="0"/>
              <a:t>	1.</a:t>
            </a:r>
            <a:r>
              <a:rPr lang="zh-TW" altLang="en-US" dirty="0"/>
              <a:t> 拔除鐵氟龍管</a:t>
            </a:r>
            <a:endParaRPr lang="en-US" altLang="zh-TW" dirty="0"/>
          </a:p>
          <a:p>
            <a:r>
              <a:rPr lang="en-US" altLang="zh-TW" dirty="0"/>
              <a:t>	2.</a:t>
            </a:r>
            <a:r>
              <a:rPr lang="zh-TW" altLang="en-US" dirty="0"/>
              <a:t> 撕一小塊衛生紙</a:t>
            </a:r>
            <a:endParaRPr lang="en-US" altLang="zh-TW" dirty="0"/>
          </a:p>
          <a:p>
            <a:pPr marL="450850"/>
            <a:r>
              <a:rPr lang="en-US" altLang="zh-TW" dirty="0"/>
              <a:t>	3.</a:t>
            </a:r>
            <a:r>
              <a:rPr lang="zh-TW" altLang="en-US" dirty="0"/>
              <a:t> 用耗材將衛生紙從一頭推入另一頭推出</a:t>
            </a:r>
            <a:endParaRPr lang="en-US" altLang="zh-TW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ABBD2B-0414-43A2-AE57-CB7D2A7ED4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2876" y="6020558"/>
            <a:ext cx="3051037" cy="405307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0D7C263-E331-450E-B390-D934CD926011}"/>
              </a:ext>
            </a:extLst>
          </p:cNvPr>
          <p:cNvSpPr txBox="1"/>
          <p:nvPr/>
        </p:nvSpPr>
        <p:spPr>
          <a:xfrm>
            <a:off x="322726" y="8274808"/>
            <a:ext cx="345711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5.</a:t>
            </a:r>
            <a:r>
              <a:rPr lang="zh-TW" altLang="en-US" dirty="0"/>
              <a:t> 清理噴頭</a:t>
            </a:r>
            <a:endParaRPr lang="en-US" altLang="zh-TW" dirty="0"/>
          </a:p>
          <a:p>
            <a:r>
              <a:rPr lang="en-US" altLang="zh-TW" dirty="0"/>
              <a:t>	</a:t>
            </a:r>
          </a:p>
          <a:p>
            <a:r>
              <a:rPr lang="en-US" altLang="zh-TW" dirty="0"/>
              <a:t>	1.</a:t>
            </a:r>
            <a:r>
              <a:rPr lang="zh-TW" altLang="en-US" dirty="0"/>
              <a:t> 加熱噴頭</a:t>
            </a:r>
            <a:endParaRPr lang="en-US" altLang="zh-TW" dirty="0"/>
          </a:p>
          <a:p>
            <a:r>
              <a:rPr lang="en-US" altLang="zh-TW" dirty="0"/>
              <a:t>	2.</a:t>
            </a:r>
            <a:r>
              <a:rPr lang="zh-TW" altLang="en-US" dirty="0"/>
              <a:t> 垂直插入 </a:t>
            </a:r>
            <a:r>
              <a:rPr lang="en-US" altLang="zh-TW" dirty="0"/>
              <a:t>&lt;0.4mm</a:t>
            </a:r>
            <a:r>
              <a:rPr lang="zh-TW" altLang="en-US" dirty="0"/>
              <a:t> 的針</a:t>
            </a:r>
            <a:endParaRPr lang="en-US" altLang="zh-TW" dirty="0"/>
          </a:p>
          <a:p>
            <a:pPr marL="450850"/>
            <a:r>
              <a:rPr lang="en-US" altLang="zh-TW" dirty="0"/>
              <a:t>	3.</a:t>
            </a:r>
            <a:r>
              <a:rPr lang="zh-TW" altLang="en-US" dirty="0"/>
              <a:t> 垂直拉出針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647665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3B53751-4D9F-4ED1-8C6D-97B75CD6690D}"/>
              </a:ext>
            </a:extLst>
          </p:cNvPr>
          <p:cNvSpPr txBox="1">
            <a:spLocks/>
          </p:cNvSpPr>
          <p:nvPr/>
        </p:nvSpPr>
        <p:spPr>
          <a:xfrm>
            <a:off x="294757" y="242671"/>
            <a:ext cx="6520220" cy="8894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75593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dirty="0"/>
              <a:t>問題排除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AC2528-2138-42FD-90B7-11D04ABFA4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236" y="1132114"/>
            <a:ext cx="3094871" cy="310286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F8E765-2937-4713-B82E-7F477C6D03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0106" y="1139696"/>
            <a:ext cx="3094871" cy="309487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A6C0956-9B6B-4636-AB9F-E786C84293E0}"/>
              </a:ext>
            </a:extLst>
          </p:cNvPr>
          <p:cNvSpPr txBox="1"/>
          <p:nvPr/>
        </p:nvSpPr>
        <p:spPr>
          <a:xfrm>
            <a:off x="625236" y="4401869"/>
            <a:ext cx="61897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若發現列印有偏移的情況，請檢查</a:t>
            </a:r>
            <a:r>
              <a:rPr lang="en-US" altLang="zh-TW" dirty="0"/>
              <a:t>:</a:t>
            </a:r>
          </a:p>
          <a:p>
            <a:endParaRPr lang="en-US" altLang="zh-TW" dirty="0"/>
          </a:p>
          <a:p>
            <a:r>
              <a:rPr lang="en-US" altLang="zh-TW" dirty="0"/>
              <a:t>1.</a:t>
            </a:r>
            <a:r>
              <a:rPr lang="zh-TW" altLang="en-US" dirty="0"/>
              <a:t>噴頭組與移動平台之間的螺絲有鎖緊</a:t>
            </a:r>
            <a:endParaRPr lang="en-US" altLang="zh-TW" dirty="0"/>
          </a:p>
          <a:p>
            <a:r>
              <a:rPr lang="en-US" altLang="zh-TW" dirty="0"/>
              <a:t>2.</a:t>
            </a:r>
            <a:r>
              <a:rPr lang="zh-TW" altLang="en-US" dirty="0"/>
              <a:t>三軸的皮帶鬆緊度差不多，沒有過緊或過鬆的狀況</a:t>
            </a:r>
            <a:endParaRPr lang="en-US" altLang="zh-TW" dirty="0"/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2508F9E5-8DE9-4FA0-BB18-6A8278AE619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8328609"/>
              </p:ext>
            </p:extLst>
          </p:nvPr>
        </p:nvGraphicFramePr>
        <p:xfrm>
          <a:off x="625236" y="6370638"/>
          <a:ext cx="6189740" cy="35975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6" r:id="rId5" imgW="4818600" imgH="2800800" progId="">
                  <p:embed/>
                </p:oleObj>
              </mc:Choice>
              <mc:Fallback>
                <p:oleObj r:id="rId5" imgW="4818600" imgH="280080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25236" y="6370638"/>
                        <a:ext cx="6189740" cy="359759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CB1CD246-DCF4-4E44-BB23-DF307A2A9EA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98" t="14944" r="80140" b="79231"/>
          <a:stretch/>
        </p:blipFill>
        <p:spPr>
          <a:xfrm>
            <a:off x="939800" y="6904038"/>
            <a:ext cx="393700" cy="2095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1003B96-7D1D-4F07-8A70-ADC3D954FEB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3" t="14944" r="88555" b="79231"/>
          <a:stretch/>
        </p:blipFill>
        <p:spPr>
          <a:xfrm>
            <a:off x="1451214" y="6904038"/>
            <a:ext cx="393700" cy="2095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8A75DAB-B5C3-4D1E-930F-6680E9F4A7A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3" t="14944" r="88555" b="79231"/>
          <a:stretch/>
        </p:blipFill>
        <p:spPr>
          <a:xfrm>
            <a:off x="1451214" y="8723313"/>
            <a:ext cx="393700" cy="20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4806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8757F16-BC32-44D1-B6ED-DC8A30574A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54" r="26454"/>
          <a:stretch/>
        </p:blipFill>
        <p:spPr>
          <a:xfrm>
            <a:off x="0" y="0"/>
            <a:ext cx="7559675" cy="10691813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B467E62-1B6A-4321-8649-0697C596DE80}"/>
              </a:ext>
            </a:extLst>
          </p:cNvPr>
          <p:cNvCxnSpPr>
            <a:cxnSpLocks/>
          </p:cNvCxnSpPr>
          <p:nvPr/>
        </p:nvCxnSpPr>
        <p:spPr>
          <a:xfrm>
            <a:off x="1299028" y="2149733"/>
            <a:ext cx="573315" cy="0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D8E082C-966F-4604-8ACB-4D21B9A320BC}"/>
              </a:ext>
            </a:extLst>
          </p:cNvPr>
          <p:cNvSpPr txBox="1"/>
          <p:nvPr/>
        </p:nvSpPr>
        <p:spPr>
          <a:xfrm>
            <a:off x="493485" y="1888123"/>
            <a:ext cx="8055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>
                <a:solidFill>
                  <a:schemeClr val="accent4"/>
                </a:solidFill>
              </a:rPr>
              <a:t>X</a:t>
            </a:r>
            <a:r>
              <a:rPr lang="zh-TW" altLang="en-US" sz="2800" b="1" dirty="0">
                <a:solidFill>
                  <a:schemeClr val="accent4"/>
                </a:solidFill>
              </a:rPr>
              <a:t>軸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9DD8F5F-1B1F-4480-80EE-B40F0B8EEFB9}"/>
              </a:ext>
            </a:extLst>
          </p:cNvPr>
          <p:cNvCxnSpPr>
            <a:cxnSpLocks/>
            <a:stCxn id="12" idx="1"/>
          </p:cNvCxnSpPr>
          <p:nvPr/>
        </p:nvCxnSpPr>
        <p:spPr>
          <a:xfrm flipH="1">
            <a:off x="5682343" y="2149733"/>
            <a:ext cx="578304" cy="0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3963B23-F3E4-4A65-B974-0505EB96B4CA}"/>
              </a:ext>
            </a:extLst>
          </p:cNvPr>
          <p:cNvSpPr txBox="1"/>
          <p:nvPr/>
        </p:nvSpPr>
        <p:spPr>
          <a:xfrm>
            <a:off x="6260647" y="1888123"/>
            <a:ext cx="8055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>
                <a:solidFill>
                  <a:schemeClr val="accent4"/>
                </a:solidFill>
              </a:rPr>
              <a:t>Y</a:t>
            </a:r>
            <a:r>
              <a:rPr lang="zh-TW" altLang="en-US" sz="2800" b="1" dirty="0">
                <a:solidFill>
                  <a:schemeClr val="accent4"/>
                </a:solidFill>
              </a:rPr>
              <a:t>軸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08CAA17-6C7C-4534-9CA5-DFB25A2CFB4E}"/>
              </a:ext>
            </a:extLst>
          </p:cNvPr>
          <p:cNvCxnSpPr>
            <a:cxnSpLocks/>
            <a:stCxn id="16" idx="1"/>
          </p:cNvCxnSpPr>
          <p:nvPr/>
        </p:nvCxnSpPr>
        <p:spPr>
          <a:xfrm flipH="1">
            <a:off x="3889829" y="2998818"/>
            <a:ext cx="578304" cy="0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353800B-F6EF-4E7F-BBC1-0423F0A45926}"/>
              </a:ext>
            </a:extLst>
          </p:cNvPr>
          <p:cNvSpPr txBox="1"/>
          <p:nvPr/>
        </p:nvSpPr>
        <p:spPr>
          <a:xfrm>
            <a:off x="4468133" y="2737208"/>
            <a:ext cx="8055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>
                <a:solidFill>
                  <a:schemeClr val="accent4"/>
                </a:solidFill>
              </a:rPr>
              <a:t>Z</a:t>
            </a:r>
            <a:r>
              <a:rPr lang="zh-TW" altLang="en-US" sz="2800" b="1" dirty="0">
                <a:solidFill>
                  <a:schemeClr val="accent4"/>
                </a:solidFill>
              </a:rPr>
              <a:t>軸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BA7ADE7-8673-4584-8557-7B51A8320A83}"/>
              </a:ext>
            </a:extLst>
          </p:cNvPr>
          <p:cNvCxnSpPr>
            <a:cxnSpLocks/>
            <a:stCxn id="18" idx="1"/>
          </p:cNvCxnSpPr>
          <p:nvPr/>
        </p:nvCxnSpPr>
        <p:spPr>
          <a:xfrm flipH="1">
            <a:off x="4354287" y="6801561"/>
            <a:ext cx="578302" cy="0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1C1EE85-60A1-476F-85A0-6F00CC5AB941}"/>
              </a:ext>
            </a:extLst>
          </p:cNvPr>
          <p:cNvSpPr txBox="1"/>
          <p:nvPr/>
        </p:nvSpPr>
        <p:spPr>
          <a:xfrm>
            <a:off x="4932589" y="6539951"/>
            <a:ext cx="19036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>
                <a:solidFill>
                  <a:schemeClr val="accent4"/>
                </a:solidFill>
              </a:rPr>
              <a:t>移動平台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4728F2E-659D-4042-9DA0-E11FDBE8C471}"/>
              </a:ext>
            </a:extLst>
          </p:cNvPr>
          <p:cNvCxnSpPr>
            <a:cxnSpLocks/>
            <a:stCxn id="22" idx="2"/>
          </p:cNvCxnSpPr>
          <p:nvPr/>
        </p:nvCxnSpPr>
        <p:spPr>
          <a:xfrm>
            <a:off x="3779837" y="985875"/>
            <a:ext cx="0" cy="523220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D1FF43D2-AB61-4516-8275-51731AFDC7DD}"/>
              </a:ext>
            </a:extLst>
          </p:cNvPr>
          <p:cNvSpPr txBox="1"/>
          <p:nvPr/>
        </p:nvSpPr>
        <p:spPr>
          <a:xfrm>
            <a:off x="2969532" y="462655"/>
            <a:ext cx="16206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>
                <a:solidFill>
                  <a:schemeClr val="accent4"/>
                </a:solidFill>
              </a:rPr>
              <a:t>進料馬達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798D596-8549-434E-B548-A9F05D150BA2}"/>
              </a:ext>
            </a:extLst>
          </p:cNvPr>
          <p:cNvCxnSpPr>
            <a:cxnSpLocks/>
            <a:stCxn id="27" idx="1"/>
          </p:cNvCxnSpPr>
          <p:nvPr/>
        </p:nvCxnSpPr>
        <p:spPr>
          <a:xfrm flipH="1" flipV="1">
            <a:off x="3889829" y="7063170"/>
            <a:ext cx="1686379" cy="629824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CD1CEB32-E38A-4407-9AB1-F644FD607FDE}"/>
              </a:ext>
            </a:extLst>
          </p:cNvPr>
          <p:cNvSpPr txBox="1"/>
          <p:nvPr/>
        </p:nvSpPr>
        <p:spPr>
          <a:xfrm>
            <a:off x="5576208" y="7431384"/>
            <a:ext cx="19036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>
                <a:solidFill>
                  <a:schemeClr val="accent4"/>
                </a:solidFill>
              </a:rPr>
              <a:t>噴頭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246361C-C584-4E7A-89AF-D3094A4E04E5}"/>
              </a:ext>
            </a:extLst>
          </p:cNvPr>
          <p:cNvCxnSpPr>
            <a:cxnSpLocks/>
          </p:cNvCxnSpPr>
          <p:nvPr/>
        </p:nvCxnSpPr>
        <p:spPr>
          <a:xfrm>
            <a:off x="1299028" y="4293475"/>
            <a:ext cx="573315" cy="0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6EA9CCEA-F099-4406-B79A-174EED51521C}"/>
              </a:ext>
            </a:extLst>
          </p:cNvPr>
          <p:cNvSpPr txBox="1"/>
          <p:nvPr/>
        </p:nvSpPr>
        <p:spPr>
          <a:xfrm>
            <a:off x="391887" y="4031865"/>
            <a:ext cx="9071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>
                <a:solidFill>
                  <a:schemeClr val="accent4"/>
                </a:solidFill>
              </a:rPr>
              <a:t>滑台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291A9FEB-220E-479B-90F4-14D1C2C76706}"/>
              </a:ext>
            </a:extLst>
          </p:cNvPr>
          <p:cNvCxnSpPr>
            <a:cxnSpLocks/>
            <a:stCxn id="36" idx="3"/>
          </p:cNvCxnSpPr>
          <p:nvPr/>
        </p:nvCxnSpPr>
        <p:spPr>
          <a:xfrm flipV="1">
            <a:off x="2858181" y="6959601"/>
            <a:ext cx="600983" cy="435212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467DB07E-499A-4BD4-BAD8-EB6891F227EF}"/>
              </a:ext>
            </a:extLst>
          </p:cNvPr>
          <p:cNvSpPr txBox="1"/>
          <p:nvPr/>
        </p:nvSpPr>
        <p:spPr>
          <a:xfrm>
            <a:off x="1171802" y="7133203"/>
            <a:ext cx="16863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>
                <a:solidFill>
                  <a:schemeClr val="accent4"/>
                </a:solidFill>
              </a:rPr>
              <a:t>測吹風扇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382C135-BFCE-48F7-964A-E22E37AAC931}"/>
              </a:ext>
            </a:extLst>
          </p:cNvPr>
          <p:cNvSpPr txBox="1"/>
          <p:nvPr/>
        </p:nvSpPr>
        <p:spPr>
          <a:xfrm>
            <a:off x="328612" y="8693342"/>
            <a:ext cx="16863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>
                <a:solidFill>
                  <a:schemeClr val="accent4"/>
                </a:solidFill>
              </a:rPr>
              <a:t>列印平面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286DBDC6-927F-46A2-95CE-6AD6433031DD}"/>
              </a:ext>
            </a:extLst>
          </p:cNvPr>
          <p:cNvCxnSpPr>
            <a:cxnSpLocks/>
            <a:stCxn id="41" idx="3"/>
          </p:cNvCxnSpPr>
          <p:nvPr/>
        </p:nvCxnSpPr>
        <p:spPr>
          <a:xfrm>
            <a:off x="2014991" y="8954952"/>
            <a:ext cx="749980" cy="0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531232EE-C3B0-4C38-BBB4-9CEFA42DFE4E}"/>
              </a:ext>
            </a:extLst>
          </p:cNvPr>
          <p:cNvCxnSpPr>
            <a:cxnSpLocks/>
            <a:stCxn id="46" idx="1"/>
          </p:cNvCxnSpPr>
          <p:nvPr/>
        </p:nvCxnSpPr>
        <p:spPr>
          <a:xfrm flipH="1">
            <a:off x="4354287" y="9682647"/>
            <a:ext cx="578302" cy="0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DC1A2494-E266-46AF-95C9-0F9459D73F7D}"/>
              </a:ext>
            </a:extLst>
          </p:cNvPr>
          <p:cNvSpPr txBox="1"/>
          <p:nvPr/>
        </p:nvSpPr>
        <p:spPr>
          <a:xfrm>
            <a:off x="4932589" y="9421037"/>
            <a:ext cx="19036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>
                <a:solidFill>
                  <a:schemeClr val="accent4"/>
                </a:solidFill>
              </a:rPr>
              <a:t>控制面板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52524578-C401-4A36-913B-113B7A6283F1}"/>
              </a:ext>
            </a:extLst>
          </p:cNvPr>
          <p:cNvCxnSpPr>
            <a:cxnSpLocks/>
            <a:stCxn id="48" idx="1"/>
          </p:cNvCxnSpPr>
          <p:nvPr/>
        </p:nvCxnSpPr>
        <p:spPr>
          <a:xfrm flipH="1">
            <a:off x="4997906" y="5414320"/>
            <a:ext cx="578302" cy="0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DBD9A1E9-454A-4042-ABF7-144619BE2C4B}"/>
              </a:ext>
            </a:extLst>
          </p:cNvPr>
          <p:cNvSpPr txBox="1"/>
          <p:nvPr/>
        </p:nvSpPr>
        <p:spPr>
          <a:xfrm>
            <a:off x="5576208" y="5152710"/>
            <a:ext cx="19036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>
                <a:solidFill>
                  <a:schemeClr val="accent4"/>
                </a:solidFill>
              </a:rPr>
              <a:t>碳纖維管</a:t>
            </a:r>
          </a:p>
        </p:txBody>
      </p:sp>
    </p:spTree>
    <p:extLst>
      <p:ext uri="{BB962C8B-B14F-4D97-AF65-F5344CB8AC3E}">
        <p14:creationId xmlns:p14="http://schemas.microsoft.com/office/powerpoint/2010/main" val="28422731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9ACCE525-DEE4-4A2A-B778-8E549919005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19587951"/>
              </p:ext>
            </p:extLst>
          </p:nvPr>
        </p:nvGraphicFramePr>
        <p:xfrm>
          <a:off x="780984" y="6101670"/>
          <a:ext cx="3390900" cy="327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5" r:id="rId3" imgW="3390120" imgH="3276000" progId="">
                  <p:embed/>
                </p:oleObj>
              </mc:Choice>
              <mc:Fallback>
                <p:oleObj r:id="rId3" imgW="3390120" imgH="327600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80984" y="6101670"/>
                        <a:ext cx="3390900" cy="3276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3E52970B-9459-4CD1-B0D5-CC0955BDD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安全注意事項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B35A0B-B62B-42BF-A8FF-5C69F94564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噴頭與擠出的料溫度至少</a:t>
            </a:r>
            <a:r>
              <a:rPr lang="en-US" altLang="zh-TW" dirty="0"/>
              <a:t>180</a:t>
            </a:r>
            <a:r>
              <a:rPr lang="zh-TW" altLang="en-US" dirty="0"/>
              <a:t>度，請勿隨意碰觸</a:t>
            </a:r>
            <a:endParaRPr lang="en-US" altLang="zh-TW" dirty="0"/>
          </a:p>
          <a:p>
            <a:r>
              <a:rPr lang="zh-TW" altLang="en-US" dirty="0"/>
              <a:t>鏟刀 非常銳利，請小心使用</a:t>
            </a:r>
            <a:endParaRPr lang="en-US" altLang="zh-TW" dirty="0"/>
          </a:p>
          <a:p>
            <a:r>
              <a:rPr lang="zh-TW" altLang="en-US" dirty="0"/>
              <a:t>滑台、碳纖維管、移動平台、進料與各軸馬達的移動可能造成夾傷</a:t>
            </a:r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595E035E-32B4-4571-9451-F7AF211C0A5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65593374"/>
              </p:ext>
            </p:extLst>
          </p:nvPr>
        </p:nvGraphicFramePr>
        <p:xfrm>
          <a:off x="4842716" y="5840452"/>
          <a:ext cx="1635126" cy="35378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6" r:id="rId5" imgW="2095200" imgH="4533120" progId="">
                  <p:embed/>
                </p:oleObj>
              </mc:Choice>
              <mc:Fallback>
                <p:oleObj r:id="rId5" imgW="2095200" imgH="453312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842716" y="5840452"/>
                        <a:ext cx="1635126" cy="35378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977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7BFA5E9-EA42-4AE9-8031-ECC681BC2C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757" y="1441668"/>
            <a:ext cx="6953706" cy="3214684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8F8F0CF4-EE53-42A7-BD34-EB19F48D9C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757" y="242671"/>
            <a:ext cx="6520220" cy="889444"/>
          </a:xfrm>
        </p:spPr>
        <p:txBody>
          <a:bodyPr/>
          <a:lstStyle/>
          <a:p>
            <a:r>
              <a:rPr lang="zh-TW" altLang="en-US" dirty="0"/>
              <a:t>切片軟體與設定檔下載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90E768C-5E11-4C82-9F4F-0D6974A5D413}"/>
              </a:ext>
            </a:extLst>
          </p:cNvPr>
          <p:cNvSpPr/>
          <p:nvPr/>
        </p:nvSpPr>
        <p:spPr>
          <a:xfrm>
            <a:off x="311212" y="4656352"/>
            <a:ext cx="49242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hlinkClick r:id="rId3"/>
              </a:rPr>
              <a:t>https://ultimaker.com/software/ultimaker-cura</a:t>
            </a:r>
            <a:endParaRPr lang="zh-TW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7E7054F-BDF9-44EC-AA7A-96AC788C00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212" y="5575422"/>
            <a:ext cx="6953706" cy="367472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104B55C-FC22-466C-846C-F70C78AE7C14}"/>
              </a:ext>
            </a:extLst>
          </p:cNvPr>
          <p:cNvSpPr/>
          <p:nvPr/>
        </p:nvSpPr>
        <p:spPr>
          <a:xfrm>
            <a:off x="311212" y="9250145"/>
            <a:ext cx="49242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hlinkClick r:id="rId5"/>
              </a:rPr>
              <a:t>http://ttda.ntust.edu.tw</a:t>
            </a:r>
            <a:endParaRPr lang="zh-TW" alt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0D29450-EF62-4FF8-875E-A5E292EB0685}"/>
              </a:ext>
            </a:extLst>
          </p:cNvPr>
          <p:cNvSpPr/>
          <p:nvPr/>
        </p:nvSpPr>
        <p:spPr>
          <a:xfrm>
            <a:off x="406400" y="8064500"/>
            <a:ext cx="2047875" cy="577850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167465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84F5481-F733-40BF-A804-C48C20B9ED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379" t="21657" r="34425" b="19126"/>
          <a:stretch/>
        </p:blipFill>
        <p:spPr>
          <a:xfrm>
            <a:off x="83819" y="1132114"/>
            <a:ext cx="3721769" cy="3832317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2E01BF52-F6ED-4AE4-9A0B-C2A39EFDA3CC}"/>
              </a:ext>
            </a:extLst>
          </p:cNvPr>
          <p:cNvSpPr/>
          <p:nvPr/>
        </p:nvSpPr>
        <p:spPr>
          <a:xfrm rot="10800000">
            <a:off x="1961355" y="2057400"/>
            <a:ext cx="323850" cy="24765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AB302597-4F21-42F2-9DA9-FAD402942A2F}"/>
              </a:ext>
            </a:extLst>
          </p:cNvPr>
          <p:cNvSpPr/>
          <p:nvPr/>
        </p:nvSpPr>
        <p:spPr>
          <a:xfrm rot="10800000">
            <a:off x="1355565" y="2600325"/>
            <a:ext cx="323850" cy="24765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10234C04-D9CF-402D-81AC-409DEA9F5505}"/>
              </a:ext>
            </a:extLst>
          </p:cNvPr>
          <p:cNvSpPr/>
          <p:nvPr/>
        </p:nvSpPr>
        <p:spPr>
          <a:xfrm rot="10800000">
            <a:off x="1601008" y="4068535"/>
            <a:ext cx="323850" cy="24765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5A92908-0A0D-4443-8198-80B618C40F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5068" y="1132115"/>
            <a:ext cx="3675077" cy="3832316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59FC431A-6305-4C3B-A456-87BCD1799530}"/>
              </a:ext>
            </a:extLst>
          </p:cNvPr>
          <p:cNvSpPr/>
          <p:nvPr/>
        </p:nvSpPr>
        <p:spPr>
          <a:xfrm>
            <a:off x="4061460" y="2259330"/>
            <a:ext cx="3219450" cy="15082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613C8F7-C009-45E4-A458-1FC9BA5FBB5F}"/>
              </a:ext>
            </a:extLst>
          </p:cNvPr>
          <p:cNvSpPr txBox="1"/>
          <p:nvPr/>
        </p:nvSpPr>
        <p:spPr>
          <a:xfrm>
            <a:off x="4040411" y="5040388"/>
            <a:ext cx="1655430" cy="15696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1200" dirty="0"/>
              <a:t>Start G-code</a:t>
            </a:r>
          </a:p>
          <a:p>
            <a:r>
              <a:rPr lang="en-US" altLang="zh-TW" sz="1200" dirty="0"/>
              <a:t>G28</a:t>
            </a:r>
          </a:p>
          <a:p>
            <a:r>
              <a:rPr lang="en-US" altLang="zh-TW" sz="1200" dirty="0"/>
              <a:t>G1 Y-110 Z15.0 F6000</a:t>
            </a:r>
          </a:p>
          <a:p>
            <a:r>
              <a:rPr lang="en-US" altLang="zh-TW" sz="1200" dirty="0"/>
              <a:t>G0 Z{layer_height_0}</a:t>
            </a:r>
          </a:p>
          <a:p>
            <a:r>
              <a:rPr lang="en-US" altLang="zh-TW" sz="1200" dirty="0"/>
              <a:t>;Prime the extruder</a:t>
            </a:r>
          </a:p>
          <a:p>
            <a:r>
              <a:rPr lang="en-US" altLang="zh-TW" sz="1200" dirty="0"/>
              <a:t>G92 E0</a:t>
            </a:r>
          </a:p>
          <a:p>
            <a:r>
              <a:rPr lang="en-US" altLang="zh-TW" sz="1200" dirty="0"/>
              <a:t>G1 F200 Y-100 E6</a:t>
            </a:r>
          </a:p>
          <a:p>
            <a:r>
              <a:rPr lang="en-US" altLang="zh-TW" sz="1200" dirty="0"/>
              <a:t>G92 E0</a:t>
            </a:r>
            <a:endParaRPr lang="zh-TW" altLang="en-US" sz="12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7D7C53C-7543-4A75-8339-D28B429A3013}"/>
              </a:ext>
            </a:extLst>
          </p:cNvPr>
          <p:cNvSpPr txBox="1"/>
          <p:nvPr/>
        </p:nvSpPr>
        <p:spPr>
          <a:xfrm>
            <a:off x="5821692" y="5040388"/>
            <a:ext cx="1195157" cy="13849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1200" dirty="0"/>
              <a:t>End G-code</a:t>
            </a:r>
          </a:p>
          <a:p>
            <a:r>
              <a:rPr lang="pt-BR" altLang="zh-TW" sz="1200" dirty="0"/>
              <a:t>G28</a:t>
            </a:r>
          </a:p>
          <a:p>
            <a:r>
              <a:rPr lang="pt-BR" altLang="zh-TW" sz="1200" dirty="0"/>
              <a:t>G1 E-3 F200</a:t>
            </a:r>
          </a:p>
          <a:p>
            <a:r>
              <a:rPr lang="pt-BR" altLang="zh-TW" sz="1200" dirty="0"/>
              <a:t>M104 S0</a:t>
            </a:r>
          </a:p>
          <a:p>
            <a:r>
              <a:rPr lang="pt-BR" altLang="zh-TW" sz="1200" dirty="0"/>
              <a:t>G92 E0</a:t>
            </a:r>
          </a:p>
          <a:p>
            <a:r>
              <a:rPr lang="pt-BR" altLang="zh-TW" sz="1200" dirty="0"/>
              <a:t>M702</a:t>
            </a:r>
          </a:p>
          <a:p>
            <a:r>
              <a:rPr lang="pt-BR" altLang="zh-TW" sz="1200" dirty="0"/>
              <a:t>M84</a:t>
            </a:r>
            <a:endParaRPr lang="zh-TW" altLang="en-US" sz="1200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7293A8C-4720-48C3-B188-574D5A3142C3}"/>
              </a:ext>
            </a:extLst>
          </p:cNvPr>
          <p:cNvCxnSpPr>
            <a:cxnSpLocks/>
            <a:endCxn id="17" idx="0"/>
          </p:cNvCxnSpPr>
          <p:nvPr/>
        </p:nvCxnSpPr>
        <p:spPr>
          <a:xfrm>
            <a:off x="4868126" y="4299084"/>
            <a:ext cx="0" cy="74130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572C4A8-659E-4869-AE61-A05EB5A3682F}"/>
              </a:ext>
            </a:extLst>
          </p:cNvPr>
          <p:cNvCxnSpPr>
            <a:cxnSpLocks/>
            <a:endCxn id="18" idx="0"/>
          </p:cNvCxnSpPr>
          <p:nvPr/>
        </p:nvCxnSpPr>
        <p:spPr>
          <a:xfrm>
            <a:off x="6419271" y="4252819"/>
            <a:ext cx="0" cy="78756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26BBD23F-A0E9-414C-AB4D-DE28E80AF9B8}"/>
              </a:ext>
            </a:extLst>
          </p:cNvPr>
          <p:cNvSpPr/>
          <p:nvPr/>
        </p:nvSpPr>
        <p:spPr>
          <a:xfrm rot="10800000">
            <a:off x="5170711" y="1956177"/>
            <a:ext cx="323850" cy="24765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B5B4737-E28D-4C03-9F12-34087DCD57B0}"/>
              </a:ext>
            </a:extLst>
          </p:cNvPr>
          <p:cNvSpPr txBox="1"/>
          <p:nvPr/>
        </p:nvSpPr>
        <p:spPr>
          <a:xfrm>
            <a:off x="638005" y="5553562"/>
            <a:ext cx="32943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1200" dirty="0"/>
              <a:t>Start </a:t>
            </a:r>
            <a:r>
              <a:rPr lang="zh-TW" altLang="en-US" sz="1200" dirty="0"/>
              <a:t>跟</a:t>
            </a:r>
            <a:r>
              <a:rPr lang="en-US" altLang="zh-TW" sz="1200" dirty="0"/>
              <a:t> End G-code</a:t>
            </a:r>
            <a:r>
              <a:rPr lang="zh-TW" altLang="en-US" sz="1200" dirty="0"/>
              <a:t> 在 </a:t>
            </a:r>
            <a:endParaRPr lang="en-US" altLang="zh-TW" sz="1200" dirty="0"/>
          </a:p>
          <a:p>
            <a:pPr algn="r"/>
            <a:r>
              <a:rPr lang="en-US" altLang="zh-TW" sz="1200" dirty="0" err="1"/>
              <a:t>Cura</a:t>
            </a:r>
            <a:r>
              <a:rPr lang="zh-TW" altLang="en-US" sz="1200" dirty="0"/>
              <a:t>設定檔</a:t>
            </a:r>
            <a:r>
              <a:rPr lang="en-US" altLang="zh-TW" sz="1200" dirty="0"/>
              <a:t>-Configuration.7z</a:t>
            </a:r>
            <a:r>
              <a:rPr lang="zh-TW" altLang="en-US" sz="1200" dirty="0"/>
              <a:t> 裡面有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E99C010D-C19B-4BB4-BFFA-691DCD7105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4127" y="6686005"/>
            <a:ext cx="3696018" cy="3858069"/>
          </a:xfrm>
          <a:prstGeom prst="rect">
            <a:avLst/>
          </a:prstGeom>
        </p:spPr>
      </p:pic>
      <p:sp>
        <p:nvSpPr>
          <p:cNvPr id="29" name="Arrow: Right 28">
            <a:extLst>
              <a:ext uri="{FF2B5EF4-FFF2-40B4-BE49-F238E27FC236}">
                <a16:creationId xmlns:a16="http://schemas.microsoft.com/office/drawing/2014/main" id="{CCF8F625-B1A6-4357-ABEA-E3C834B98498}"/>
              </a:ext>
            </a:extLst>
          </p:cNvPr>
          <p:cNvSpPr/>
          <p:nvPr/>
        </p:nvSpPr>
        <p:spPr>
          <a:xfrm rot="10800000">
            <a:off x="6814977" y="7506412"/>
            <a:ext cx="323850" cy="24765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/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CE9C9D62-71ED-4E0E-8431-20E9B7F2ACCC}"/>
              </a:ext>
            </a:extLst>
          </p:cNvPr>
          <p:cNvSpPr/>
          <p:nvPr/>
        </p:nvSpPr>
        <p:spPr>
          <a:xfrm rot="10800000">
            <a:off x="6066307" y="8111931"/>
            <a:ext cx="323850" cy="24765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/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7731A722-3559-408C-985B-B5B0F69FAB2E}"/>
              </a:ext>
            </a:extLst>
          </p:cNvPr>
          <p:cNvSpPr txBox="1">
            <a:spLocks/>
          </p:cNvSpPr>
          <p:nvPr/>
        </p:nvSpPr>
        <p:spPr>
          <a:xfrm>
            <a:off x="294757" y="242671"/>
            <a:ext cx="6520220" cy="8894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75593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dirty="0"/>
              <a:t>切片軟體機台設定 </a:t>
            </a:r>
            <a:r>
              <a:rPr lang="en-US" altLang="zh-TW" sz="1400" dirty="0"/>
              <a:t>(</a:t>
            </a:r>
            <a:r>
              <a:rPr lang="zh-TW" altLang="en-US" sz="1400" dirty="0"/>
              <a:t>以</a:t>
            </a:r>
            <a:r>
              <a:rPr lang="en-US" altLang="zh-TW" sz="1400" dirty="0" err="1"/>
              <a:t>Cura</a:t>
            </a:r>
            <a:r>
              <a:rPr lang="en-US" altLang="zh-TW" sz="1400" dirty="0"/>
              <a:t> 4.6.1</a:t>
            </a:r>
            <a:r>
              <a:rPr lang="zh-TW" altLang="en-US" sz="1400" dirty="0"/>
              <a:t>為例</a:t>
            </a:r>
            <a:r>
              <a:rPr lang="en-US" altLang="zh-TW" sz="1400" dirty="0"/>
              <a:t>)</a:t>
            </a:r>
            <a:endParaRPr lang="zh-TW" altLang="en-US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654785CC-1F7C-4A80-96B9-4E51E9DB0C84}"/>
              </a:ext>
            </a:extLst>
          </p:cNvPr>
          <p:cNvSpPr/>
          <p:nvPr/>
        </p:nvSpPr>
        <p:spPr>
          <a:xfrm>
            <a:off x="2288413" y="1965662"/>
            <a:ext cx="428068" cy="428068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1</a:t>
            </a:r>
            <a:endParaRPr lang="zh-TW" alt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61DECF5-C330-4AD0-A926-EED90CAAB8DC}"/>
              </a:ext>
            </a:extLst>
          </p:cNvPr>
          <p:cNvSpPr/>
          <p:nvPr/>
        </p:nvSpPr>
        <p:spPr>
          <a:xfrm>
            <a:off x="1686232" y="2510116"/>
            <a:ext cx="428068" cy="428068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2</a:t>
            </a:r>
            <a:endParaRPr lang="zh-TW" alt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D5E410AD-3640-4648-86B1-C72C4B1356A5}"/>
              </a:ext>
            </a:extLst>
          </p:cNvPr>
          <p:cNvSpPr/>
          <p:nvPr/>
        </p:nvSpPr>
        <p:spPr>
          <a:xfrm>
            <a:off x="1940650" y="3978326"/>
            <a:ext cx="428068" cy="428068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3</a:t>
            </a:r>
            <a:endParaRPr lang="zh-TW" altLang="en-US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68DE7D76-BA8F-41C7-9B70-CB628829CE35}"/>
              </a:ext>
            </a:extLst>
          </p:cNvPr>
          <p:cNvSpPr/>
          <p:nvPr/>
        </p:nvSpPr>
        <p:spPr>
          <a:xfrm>
            <a:off x="3188379" y="4237948"/>
            <a:ext cx="428068" cy="428068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4</a:t>
            </a:r>
            <a:endParaRPr lang="zh-TW" altLang="en-US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D8F2340-C0C6-4DBA-A518-607C09D22B09}"/>
              </a:ext>
            </a:extLst>
          </p:cNvPr>
          <p:cNvSpPr/>
          <p:nvPr/>
        </p:nvSpPr>
        <p:spPr>
          <a:xfrm>
            <a:off x="5481807" y="1818509"/>
            <a:ext cx="428068" cy="428068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5</a:t>
            </a:r>
            <a:endParaRPr lang="zh-TW" alt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AB558F0-81E9-48AA-AE33-ADE0E6517D80}"/>
              </a:ext>
            </a:extLst>
          </p:cNvPr>
          <p:cNvSpPr/>
          <p:nvPr/>
        </p:nvSpPr>
        <p:spPr>
          <a:xfrm>
            <a:off x="4672531" y="4085050"/>
            <a:ext cx="428068" cy="428068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6</a:t>
            </a:r>
            <a:endParaRPr lang="zh-TW" altLang="en-US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857E03DA-B02F-4746-ABD6-21B4D5F44BC8}"/>
              </a:ext>
            </a:extLst>
          </p:cNvPr>
          <p:cNvSpPr/>
          <p:nvPr/>
        </p:nvSpPr>
        <p:spPr>
          <a:xfrm>
            <a:off x="6217588" y="4085050"/>
            <a:ext cx="428068" cy="428068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7</a:t>
            </a:r>
            <a:endParaRPr lang="zh-TW" alt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C211B416-CBEC-4B81-A856-9FDD35DE51C7}"/>
              </a:ext>
            </a:extLst>
          </p:cNvPr>
          <p:cNvSpPr/>
          <p:nvPr/>
        </p:nvSpPr>
        <p:spPr>
          <a:xfrm>
            <a:off x="6909214" y="4203748"/>
            <a:ext cx="428068" cy="428068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8</a:t>
            </a:r>
            <a:endParaRPr lang="zh-TW" altLang="en-US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07B4E2C-47B7-48B5-BA8A-A3D86359669D}"/>
              </a:ext>
            </a:extLst>
          </p:cNvPr>
          <p:cNvSpPr/>
          <p:nvPr/>
        </p:nvSpPr>
        <p:spPr>
          <a:xfrm>
            <a:off x="7082077" y="7416203"/>
            <a:ext cx="428068" cy="428068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9</a:t>
            </a:r>
            <a:endParaRPr lang="zh-TW" altLang="en-US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526CC9D-5C75-4EE4-A888-531A94208E2B}"/>
              </a:ext>
            </a:extLst>
          </p:cNvPr>
          <p:cNvSpPr/>
          <p:nvPr/>
        </p:nvSpPr>
        <p:spPr>
          <a:xfrm>
            <a:off x="6405792" y="8021722"/>
            <a:ext cx="428068" cy="428068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10</a:t>
            </a:r>
            <a:endParaRPr lang="zh-TW" altLang="en-US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4295F67E-6B9E-45FA-81E1-2D60C696AC3D}"/>
              </a:ext>
            </a:extLst>
          </p:cNvPr>
          <p:cNvSpPr/>
          <p:nvPr/>
        </p:nvSpPr>
        <p:spPr>
          <a:xfrm>
            <a:off x="6924793" y="9820042"/>
            <a:ext cx="428068" cy="428068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11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097610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F8F0CF4-EE53-42A7-BD34-EB19F48D9C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757" y="242671"/>
            <a:ext cx="6520220" cy="889444"/>
          </a:xfrm>
        </p:spPr>
        <p:txBody>
          <a:bodyPr>
            <a:normAutofit/>
          </a:bodyPr>
          <a:lstStyle/>
          <a:p>
            <a:r>
              <a:rPr lang="zh-TW" altLang="en-US" dirty="0"/>
              <a:t>切片軟體列印設定匯入 </a:t>
            </a:r>
            <a:r>
              <a:rPr lang="en-US" altLang="zh-TW" sz="1400" dirty="0"/>
              <a:t>(</a:t>
            </a:r>
            <a:r>
              <a:rPr lang="zh-TW" altLang="en-US" sz="1400" dirty="0"/>
              <a:t>以</a:t>
            </a:r>
            <a:r>
              <a:rPr lang="en-US" altLang="zh-TW" sz="1400" dirty="0" err="1"/>
              <a:t>Cura</a:t>
            </a:r>
            <a:r>
              <a:rPr lang="en-US" altLang="zh-TW" sz="1400" dirty="0"/>
              <a:t> 4.6.1</a:t>
            </a:r>
            <a:r>
              <a:rPr lang="zh-TW" altLang="en-US" sz="1400" dirty="0"/>
              <a:t>為例</a:t>
            </a:r>
            <a:r>
              <a:rPr lang="en-US" altLang="zh-TW" sz="1400" dirty="0"/>
              <a:t>)</a:t>
            </a:r>
            <a:endParaRPr lang="zh-TW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6B21AF-C541-42FB-9FDD-DBF67AC013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5127"/>
          <a:stretch/>
        </p:blipFill>
        <p:spPr>
          <a:xfrm>
            <a:off x="0" y="1134235"/>
            <a:ext cx="3701756" cy="3989546"/>
          </a:xfrm>
          <a:prstGeom prst="rect">
            <a:avLst/>
          </a:prstGeom>
        </p:spPr>
      </p:pic>
      <p:sp>
        <p:nvSpPr>
          <p:cNvPr id="28" name="Arrow: Right 27">
            <a:extLst>
              <a:ext uri="{FF2B5EF4-FFF2-40B4-BE49-F238E27FC236}">
                <a16:creationId xmlns:a16="http://schemas.microsoft.com/office/drawing/2014/main" id="{8EDA2885-11B3-417B-BD4A-45223CDA023A}"/>
              </a:ext>
            </a:extLst>
          </p:cNvPr>
          <p:cNvSpPr/>
          <p:nvPr/>
        </p:nvSpPr>
        <p:spPr>
          <a:xfrm rot="10800000">
            <a:off x="1414051" y="1842896"/>
            <a:ext cx="323850" cy="24765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/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B63BA3C5-1865-4E3D-913A-F4F9DAA9CE33}"/>
              </a:ext>
            </a:extLst>
          </p:cNvPr>
          <p:cNvSpPr/>
          <p:nvPr/>
        </p:nvSpPr>
        <p:spPr>
          <a:xfrm rot="10800000">
            <a:off x="3231017" y="4347712"/>
            <a:ext cx="323850" cy="24765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7FBA93-34A4-40EA-8838-485154107CF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5081"/>
          <a:stretch/>
        </p:blipFill>
        <p:spPr>
          <a:xfrm>
            <a:off x="3779836" y="1132115"/>
            <a:ext cx="3623673" cy="3991666"/>
          </a:xfrm>
          <a:prstGeom prst="rect">
            <a:avLst/>
          </a:prstGeom>
        </p:spPr>
      </p:pic>
      <p:sp>
        <p:nvSpPr>
          <p:cNvPr id="30" name="Arrow: Right 29">
            <a:extLst>
              <a:ext uri="{FF2B5EF4-FFF2-40B4-BE49-F238E27FC236}">
                <a16:creationId xmlns:a16="http://schemas.microsoft.com/office/drawing/2014/main" id="{660679AB-F0DB-44BF-8221-9B09382DC25A}"/>
              </a:ext>
            </a:extLst>
          </p:cNvPr>
          <p:cNvSpPr/>
          <p:nvPr/>
        </p:nvSpPr>
        <p:spPr>
          <a:xfrm rot="10800000">
            <a:off x="5909851" y="2498216"/>
            <a:ext cx="323850" cy="24765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/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6EF85F05-85BB-4594-89BE-58A48C2B4161}"/>
              </a:ext>
            </a:extLst>
          </p:cNvPr>
          <p:cNvSpPr/>
          <p:nvPr/>
        </p:nvSpPr>
        <p:spPr>
          <a:xfrm rot="10800000">
            <a:off x="5833651" y="4568152"/>
            <a:ext cx="323850" cy="24765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E166931-51A2-4DBD-9949-8A89D63B1F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445" y="5526584"/>
            <a:ext cx="5478781" cy="4429493"/>
          </a:xfrm>
          <a:prstGeom prst="rect">
            <a:avLst/>
          </a:prstGeom>
        </p:spPr>
      </p:pic>
      <p:sp>
        <p:nvSpPr>
          <p:cNvPr id="32" name="Arrow: Right 31">
            <a:extLst>
              <a:ext uri="{FF2B5EF4-FFF2-40B4-BE49-F238E27FC236}">
                <a16:creationId xmlns:a16="http://schemas.microsoft.com/office/drawing/2014/main" id="{9248F265-1E63-47DD-BCA9-423C69F9E55E}"/>
              </a:ext>
            </a:extLst>
          </p:cNvPr>
          <p:cNvSpPr/>
          <p:nvPr/>
        </p:nvSpPr>
        <p:spPr>
          <a:xfrm rot="10800000">
            <a:off x="3860071" y="6148196"/>
            <a:ext cx="323850" cy="24765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4AB20ED-001D-4DFD-9F28-F96F2522EA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50878" y="7004316"/>
            <a:ext cx="5270293" cy="3034619"/>
          </a:xfrm>
          <a:prstGeom prst="rect">
            <a:avLst/>
          </a:prstGeom>
        </p:spPr>
      </p:pic>
      <p:sp>
        <p:nvSpPr>
          <p:cNvPr id="33" name="Arrow: Right 32">
            <a:extLst>
              <a:ext uri="{FF2B5EF4-FFF2-40B4-BE49-F238E27FC236}">
                <a16:creationId xmlns:a16="http://schemas.microsoft.com/office/drawing/2014/main" id="{259CCDC7-A5FF-4877-A9B8-758B78F3BCB1}"/>
              </a:ext>
            </a:extLst>
          </p:cNvPr>
          <p:cNvSpPr/>
          <p:nvPr/>
        </p:nvSpPr>
        <p:spPr>
          <a:xfrm rot="10800000">
            <a:off x="4812571" y="8091296"/>
            <a:ext cx="323850" cy="24765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6E8C990-5193-477B-BB17-ED7D13AD0021}"/>
              </a:ext>
            </a:extLst>
          </p:cNvPr>
          <p:cNvSpPr/>
          <p:nvPr/>
        </p:nvSpPr>
        <p:spPr>
          <a:xfrm>
            <a:off x="1709007" y="1740584"/>
            <a:ext cx="428068" cy="428068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12</a:t>
            </a:r>
            <a:endParaRPr lang="zh-TW" alt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FA1342C-C17E-4331-9CF9-47C0342C9C01}"/>
              </a:ext>
            </a:extLst>
          </p:cNvPr>
          <p:cNvSpPr/>
          <p:nvPr/>
        </p:nvSpPr>
        <p:spPr>
          <a:xfrm>
            <a:off x="3548182" y="4257503"/>
            <a:ext cx="428068" cy="428068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13</a:t>
            </a:r>
            <a:endParaRPr lang="zh-TW" alt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FBEA062-09A1-41CF-A2FC-67745C2FD2E5}"/>
              </a:ext>
            </a:extLst>
          </p:cNvPr>
          <p:cNvSpPr/>
          <p:nvPr/>
        </p:nvSpPr>
        <p:spPr>
          <a:xfrm>
            <a:off x="6197098" y="2395813"/>
            <a:ext cx="428068" cy="428068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14</a:t>
            </a:r>
            <a:endParaRPr lang="zh-TW" alt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60C0DE5-BC27-431C-AC9A-D5B6381B2DFC}"/>
              </a:ext>
            </a:extLst>
          </p:cNvPr>
          <p:cNvSpPr/>
          <p:nvPr/>
        </p:nvSpPr>
        <p:spPr>
          <a:xfrm>
            <a:off x="6101593" y="4483114"/>
            <a:ext cx="428068" cy="428068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15</a:t>
            </a:r>
            <a:endParaRPr lang="zh-TW" alt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C5D25F6-980D-4157-BD72-26CB87EDD213}"/>
              </a:ext>
            </a:extLst>
          </p:cNvPr>
          <p:cNvSpPr/>
          <p:nvPr/>
        </p:nvSpPr>
        <p:spPr>
          <a:xfrm>
            <a:off x="4183921" y="6057987"/>
            <a:ext cx="428068" cy="428068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16</a:t>
            </a:r>
            <a:endParaRPr lang="zh-TW" alt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50D55DD7-D29A-47D3-87B3-74AC112A0999}"/>
              </a:ext>
            </a:extLst>
          </p:cNvPr>
          <p:cNvSpPr/>
          <p:nvPr/>
        </p:nvSpPr>
        <p:spPr>
          <a:xfrm>
            <a:off x="5136421" y="8001087"/>
            <a:ext cx="428068" cy="428068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17</a:t>
            </a:r>
            <a:endParaRPr lang="zh-TW" altLang="en-US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DE1E1EB-CE3F-4A38-9E1C-186D491B3300}"/>
              </a:ext>
            </a:extLst>
          </p:cNvPr>
          <p:cNvSpPr/>
          <p:nvPr/>
        </p:nvSpPr>
        <p:spPr>
          <a:xfrm>
            <a:off x="5465420" y="9270168"/>
            <a:ext cx="428068" cy="428068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18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335639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F8F0CF4-EE53-42A7-BD34-EB19F48D9C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757" y="242671"/>
            <a:ext cx="6520220" cy="889444"/>
          </a:xfrm>
        </p:spPr>
        <p:txBody>
          <a:bodyPr>
            <a:normAutofit/>
          </a:bodyPr>
          <a:lstStyle/>
          <a:p>
            <a:r>
              <a:rPr lang="zh-TW" altLang="en-US" dirty="0"/>
              <a:t>切片軟體列印設定匯入 </a:t>
            </a:r>
            <a:r>
              <a:rPr lang="en-US" altLang="zh-TW" sz="1400" dirty="0"/>
              <a:t>(</a:t>
            </a:r>
            <a:r>
              <a:rPr lang="zh-TW" altLang="en-US" sz="1400" dirty="0"/>
              <a:t>以</a:t>
            </a:r>
            <a:r>
              <a:rPr lang="en-US" altLang="zh-TW" sz="1400" dirty="0" err="1"/>
              <a:t>Cura</a:t>
            </a:r>
            <a:r>
              <a:rPr lang="en-US" altLang="zh-TW" sz="1400" dirty="0"/>
              <a:t> 4.6.1</a:t>
            </a:r>
            <a:r>
              <a:rPr lang="zh-TW" altLang="en-US" sz="1400" dirty="0"/>
              <a:t>為例</a:t>
            </a:r>
            <a:r>
              <a:rPr lang="en-US" altLang="zh-TW" sz="1400" dirty="0"/>
              <a:t>)</a:t>
            </a:r>
            <a:endParaRPr lang="zh-TW" alt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71739C8-C57D-4F49-A315-AA34249489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31931"/>
            <a:ext cx="7559675" cy="6072442"/>
          </a:xfrm>
          <a:prstGeom prst="rect">
            <a:avLst/>
          </a:prstGeom>
        </p:spPr>
      </p:pic>
      <p:sp>
        <p:nvSpPr>
          <p:cNvPr id="31" name="Arrow: Right 30">
            <a:extLst>
              <a:ext uri="{FF2B5EF4-FFF2-40B4-BE49-F238E27FC236}">
                <a16:creationId xmlns:a16="http://schemas.microsoft.com/office/drawing/2014/main" id="{6EF85F05-85BB-4594-89BE-58A48C2B4161}"/>
              </a:ext>
            </a:extLst>
          </p:cNvPr>
          <p:cNvSpPr/>
          <p:nvPr/>
        </p:nvSpPr>
        <p:spPr>
          <a:xfrm rot="10800000">
            <a:off x="5711731" y="4918672"/>
            <a:ext cx="323850" cy="24765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/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9248F265-1E63-47DD-BCA9-423C69F9E55E}"/>
              </a:ext>
            </a:extLst>
          </p:cNvPr>
          <p:cNvSpPr/>
          <p:nvPr/>
        </p:nvSpPr>
        <p:spPr>
          <a:xfrm rot="10800000">
            <a:off x="2153191" y="4419562"/>
            <a:ext cx="323850" cy="24765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617E07E5-1480-4712-B955-1B3793001154}"/>
              </a:ext>
            </a:extLst>
          </p:cNvPr>
          <p:cNvSpPr/>
          <p:nvPr/>
        </p:nvSpPr>
        <p:spPr>
          <a:xfrm rot="10800000">
            <a:off x="1596931" y="2400262"/>
            <a:ext cx="323850" cy="24765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5BD7EBB-0B8D-46CC-B8D5-04FFB9C91AE3}"/>
              </a:ext>
            </a:extLst>
          </p:cNvPr>
          <p:cNvSpPr/>
          <p:nvPr/>
        </p:nvSpPr>
        <p:spPr>
          <a:xfrm>
            <a:off x="6035581" y="4828463"/>
            <a:ext cx="428068" cy="428068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19</a:t>
            </a:r>
            <a:endParaRPr lang="zh-TW" alt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D25224B-A42E-45F9-B262-F5BD205F8ED2}"/>
              </a:ext>
            </a:extLst>
          </p:cNvPr>
          <p:cNvSpPr/>
          <p:nvPr/>
        </p:nvSpPr>
        <p:spPr>
          <a:xfrm>
            <a:off x="2477041" y="4329353"/>
            <a:ext cx="428068" cy="428068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20</a:t>
            </a:r>
            <a:endParaRPr lang="zh-TW" alt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D646B01-78B8-44A5-93C3-39BE1567CA32}"/>
              </a:ext>
            </a:extLst>
          </p:cNvPr>
          <p:cNvSpPr/>
          <p:nvPr/>
        </p:nvSpPr>
        <p:spPr>
          <a:xfrm>
            <a:off x="1920781" y="2273984"/>
            <a:ext cx="428068" cy="428068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21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631624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7CEFCF0-BF25-4A11-B615-2145AAC8F2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761" r="7992"/>
          <a:stretch/>
        </p:blipFill>
        <p:spPr>
          <a:xfrm>
            <a:off x="0" y="2558567"/>
            <a:ext cx="7513320" cy="483770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A177019-2750-483C-90D1-1E2E0C5868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4612" y="1493165"/>
            <a:ext cx="5885063" cy="6640081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8F8F0CF4-EE53-42A7-BD34-EB19F48D9C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757" y="242671"/>
            <a:ext cx="6520220" cy="889444"/>
          </a:xfrm>
        </p:spPr>
        <p:txBody>
          <a:bodyPr>
            <a:normAutofit/>
          </a:bodyPr>
          <a:lstStyle/>
          <a:p>
            <a:r>
              <a:rPr lang="zh-TW" altLang="en-US" dirty="0"/>
              <a:t>切片軟體編號設定</a:t>
            </a:r>
            <a:r>
              <a:rPr lang="en-US" altLang="zh-TW" sz="1400" dirty="0"/>
              <a:t>(</a:t>
            </a:r>
            <a:r>
              <a:rPr lang="zh-TW" altLang="en-US" sz="1400" dirty="0"/>
              <a:t>以</a:t>
            </a:r>
            <a:r>
              <a:rPr lang="en-US" altLang="zh-TW" sz="1400" dirty="0" err="1"/>
              <a:t>Cura</a:t>
            </a:r>
            <a:r>
              <a:rPr lang="en-US" altLang="zh-TW" sz="1400" dirty="0"/>
              <a:t> 4.6.1</a:t>
            </a:r>
            <a:r>
              <a:rPr lang="zh-TW" altLang="en-US" sz="1400" dirty="0"/>
              <a:t>為例</a:t>
            </a:r>
            <a:r>
              <a:rPr lang="en-US" altLang="zh-TW" sz="1400" dirty="0"/>
              <a:t>)</a:t>
            </a:r>
            <a:endParaRPr lang="zh-TW" altLang="en-US" dirty="0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617E07E5-1480-4712-B955-1B3793001154}"/>
              </a:ext>
            </a:extLst>
          </p:cNvPr>
          <p:cNvSpPr/>
          <p:nvPr/>
        </p:nvSpPr>
        <p:spPr>
          <a:xfrm rot="10800000">
            <a:off x="876339" y="2684845"/>
            <a:ext cx="323850" cy="24765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D646B01-78B8-44A5-93C3-39BE1567CA32}"/>
              </a:ext>
            </a:extLst>
          </p:cNvPr>
          <p:cNvSpPr/>
          <p:nvPr/>
        </p:nvSpPr>
        <p:spPr>
          <a:xfrm>
            <a:off x="1200189" y="2558567"/>
            <a:ext cx="428068" cy="428068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22</a:t>
            </a:r>
            <a:endParaRPr lang="zh-TW" altLang="en-US" dirty="0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D5B41036-D911-4A4D-B219-C7E783822931}"/>
              </a:ext>
            </a:extLst>
          </p:cNvPr>
          <p:cNvSpPr/>
          <p:nvPr/>
        </p:nvSpPr>
        <p:spPr>
          <a:xfrm rot="10800000">
            <a:off x="4260717" y="5637497"/>
            <a:ext cx="323850" cy="24765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FEC624A-EAEA-4F1B-BAF5-B4D58B66BBD7}"/>
              </a:ext>
            </a:extLst>
          </p:cNvPr>
          <p:cNvSpPr/>
          <p:nvPr/>
        </p:nvSpPr>
        <p:spPr>
          <a:xfrm>
            <a:off x="4584567" y="5547288"/>
            <a:ext cx="428068" cy="428068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24</a:t>
            </a:r>
            <a:endParaRPr lang="zh-TW" altLang="en-US" dirty="0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26DF8098-0803-498A-937E-B2A33C93D7FC}"/>
              </a:ext>
            </a:extLst>
          </p:cNvPr>
          <p:cNvSpPr/>
          <p:nvPr/>
        </p:nvSpPr>
        <p:spPr>
          <a:xfrm rot="10800000">
            <a:off x="4336917" y="7115111"/>
            <a:ext cx="323850" cy="24765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84A8A28-2409-4545-855A-D57E5283A6EE}"/>
              </a:ext>
            </a:extLst>
          </p:cNvPr>
          <p:cNvSpPr/>
          <p:nvPr/>
        </p:nvSpPr>
        <p:spPr>
          <a:xfrm>
            <a:off x="4660767" y="7024902"/>
            <a:ext cx="428068" cy="428068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25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449616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E2757EE-F0D5-4C74-B91D-B31DF5FF0C89}"/>
              </a:ext>
            </a:extLst>
          </p:cNvPr>
          <p:cNvSpPr txBox="1">
            <a:spLocks/>
          </p:cNvSpPr>
          <p:nvPr/>
        </p:nvSpPr>
        <p:spPr>
          <a:xfrm>
            <a:off x="294757" y="242671"/>
            <a:ext cx="6520220" cy="8894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75593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3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dirty="0"/>
              <a:t>切片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952D97-600B-4CA0-8B58-FBAA8F669FE1}"/>
              </a:ext>
            </a:extLst>
          </p:cNvPr>
          <p:cNvSpPr txBox="1"/>
          <p:nvPr/>
        </p:nvSpPr>
        <p:spPr>
          <a:xfrm>
            <a:off x="315941" y="1132115"/>
            <a:ext cx="5557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1.</a:t>
            </a:r>
            <a:r>
              <a:rPr lang="zh-TW" altLang="en-US" dirty="0"/>
              <a:t> 模型存為有支援檔的檔案格式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1FB9B8B-113D-4D20-9A5A-7F44064E6F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942" b="23345"/>
          <a:stretch/>
        </p:blipFill>
        <p:spPr>
          <a:xfrm>
            <a:off x="410044" y="5521542"/>
            <a:ext cx="4238656" cy="49276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C65A940-39D2-40A6-9B7E-18FE4343F1F7}"/>
              </a:ext>
            </a:extLst>
          </p:cNvPr>
          <p:cNvSpPr txBox="1"/>
          <p:nvPr/>
        </p:nvSpPr>
        <p:spPr>
          <a:xfrm>
            <a:off x="315942" y="4985604"/>
            <a:ext cx="3354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2.</a:t>
            </a:r>
            <a:r>
              <a:rPr lang="zh-TW" altLang="en-US" dirty="0"/>
              <a:t> 依照需求做切片設定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EC347D2-146B-4A26-9F68-7B67133DBAC3}"/>
              </a:ext>
            </a:extLst>
          </p:cNvPr>
          <p:cNvCxnSpPr>
            <a:cxnSpLocks/>
          </p:cNvCxnSpPr>
          <p:nvPr/>
        </p:nvCxnSpPr>
        <p:spPr>
          <a:xfrm flipH="1">
            <a:off x="4165600" y="7404100"/>
            <a:ext cx="68580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1BF3E80-210B-45FF-B017-DCB6AFA71DF8}"/>
              </a:ext>
            </a:extLst>
          </p:cNvPr>
          <p:cNvSpPr txBox="1"/>
          <p:nvPr/>
        </p:nvSpPr>
        <p:spPr>
          <a:xfrm>
            <a:off x="5065273" y="6979334"/>
            <a:ext cx="20843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Layer</a:t>
            </a:r>
            <a:r>
              <a:rPr lang="zh-TW" altLang="en-US" dirty="0"/>
              <a:t> </a:t>
            </a:r>
            <a:r>
              <a:rPr lang="en-US" altLang="zh-TW" dirty="0"/>
              <a:t>Height</a:t>
            </a:r>
            <a:r>
              <a:rPr lang="zh-TW" altLang="en-US" dirty="0"/>
              <a:t> 層高</a:t>
            </a:r>
            <a:endParaRPr lang="en-US" altLang="zh-TW" dirty="0"/>
          </a:p>
          <a:p>
            <a:r>
              <a:rPr lang="en-US" altLang="zh-TW" dirty="0"/>
              <a:t>0.1</a:t>
            </a:r>
            <a:r>
              <a:rPr lang="zh-TW" altLang="en-US" dirty="0"/>
              <a:t> 至 </a:t>
            </a:r>
            <a:r>
              <a:rPr lang="en-US" altLang="zh-TW" dirty="0"/>
              <a:t>0.4</a:t>
            </a:r>
            <a:r>
              <a:rPr lang="zh-TW" altLang="en-US" dirty="0"/>
              <a:t> </a:t>
            </a:r>
            <a:r>
              <a:rPr lang="en-US" altLang="zh-TW" dirty="0"/>
              <a:t>[</a:t>
            </a:r>
            <a:r>
              <a:rPr lang="zh-TW" altLang="en-US" dirty="0"/>
              <a:t>建議</a:t>
            </a:r>
            <a:r>
              <a:rPr lang="en-US" altLang="zh-TW" dirty="0"/>
              <a:t>0.2]</a:t>
            </a:r>
            <a:endParaRPr lang="zh-TW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A1B90F7-9309-4DE4-A37D-A1C2DBD5D7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959" y="1465875"/>
            <a:ext cx="7075654" cy="3347342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055963C-824C-49E5-8A5B-222716B2F4A6}"/>
              </a:ext>
            </a:extLst>
          </p:cNvPr>
          <p:cNvCxnSpPr>
            <a:cxnSpLocks/>
          </p:cNvCxnSpPr>
          <p:nvPr/>
        </p:nvCxnSpPr>
        <p:spPr>
          <a:xfrm flipH="1">
            <a:off x="4178300" y="7959942"/>
            <a:ext cx="68580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65A7BE7-EA52-49A0-ABCC-36EA9BEEB562}"/>
              </a:ext>
            </a:extLst>
          </p:cNvPr>
          <p:cNvCxnSpPr>
            <a:cxnSpLocks/>
          </p:cNvCxnSpPr>
          <p:nvPr/>
        </p:nvCxnSpPr>
        <p:spPr>
          <a:xfrm flipH="1">
            <a:off x="4152900" y="9471242"/>
            <a:ext cx="68580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400733A-6BD0-4758-B764-AF4B7A6921BA}"/>
              </a:ext>
            </a:extLst>
          </p:cNvPr>
          <p:cNvSpPr txBox="1"/>
          <p:nvPr/>
        </p:nvSpPr>
        <p:spPr>
          <a:xfrm>
            <a:off x="5065273" y="7804834"/>
            <a:ext cx="20843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Infill</a:t>
            </a:r>
            <a:r>
              <a:rPr lang="zh-TW" altLang="en-US" dirty="0"/>
              <a:t> </a:t>
            </a:r>
            <a:r>
              <a:rPr lang="en-US" altLang="zh-TW" dirty="0"/>
              <a:t>Density</a:t>
            </a:r>
            <a:r>
              <a:rPr lang="zh-TW" altLang="en-US" dirty="0"/>
              <a:t> 密度</a:t>
            </a:r>
            <a:endParaRPr lang="en-US" altLang="zh-TW" dirty="0"/>
          </a:p>
          <a:p>
            <a:r>
              <a:rPr lang="en-US" altLang="zh-TW" dirty="0"/>
              <a:t>15</a:t>
            </a:r>
            <a:r>
              <a:rPr lang="zh-TW" altLang="en-US" dirty="0"/>
              <a:t> 至 </a:t>
            </a:r>
            <a:r>
              <a:rPr lang="en-US" altLang="zh-TW" dirty="0"/>
              <a:t>100</a:t>
            </a:r>
            <a:r>
              <a:rPr lang="zh-TW" altLang="en-US" dirty="0"/>
              <a:t> </a:t>
            </a:r>
            <a:r>
              <a:rPr lang="en-US" altLang="zh-TW" dirty="0"/>
              <a:t>[</a:t>
            </a:r>
            <a:r>
              <a:rPr lang="zh-TW" altLang="en-US" dirty="0"/>
              <a:t>建議</a:t>
            </a:r>
            <a:r>
              <a:rPr lang="en-US" altLang="zh-TW" dirty="0"/>
              <a:t>15]</a:t>
            </a:r>
            <a:endParaRPr lang="zh-TW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686B70D-711D-484A-8AB2-BDCC439B5195}"/>
              </a:ext>
            </a:extLst>
          </p:cNvPr>
          <p:cNvSpPr txBox="1"/>
          <p:nvPr/>
        </p:nvSpPr>
        <p:spPr>
          <a:xfrm>
            <a:off x="5065272" y="9290734"/>
            <a:ext cx="23261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Support</a:t>
            </a:r>
            <a:r>
              <a:rPr lang="zh-TW" altLang="en-US" dirty="0"/>
              <a:t> 支撐</a:t>
            </a:r>
            <a:endParaRPr lang="en-US" altLang="zh-TW" dirty="0"/>
          </a:p>
          <a:p>
            <a:r>
              <a:rPr lang="en-US" altLang="zh-TW" dirty="0"/>
              <a:t>Touching/Everywhere</a:t>
            </a:r>
          </a:p>
          <a:p>
            <a:r>
              <a:rPr lang="en-US" altLang="zh-TW" dirty="0"/>
              <a:t>0</a:t>
            </a:r>
            <a:r>
              <a:rPr lang="zh-TW" altLang="en-US" dirty="0"/>
              <a:t> 至 </a:t>
            </a:r>
            <a:r>
              <a:rPr lang="en-US" altLang="zh-TW" dirty="0"/>
              <a:t>60</a:t>
            </a:r>
            <a:endParaRPr lang="zh-TW" altLang="en-US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B3AD40B-40DE-4909-B33F-A1D06E442C10}"/>
              </a:ext>
            </a:extLst>
          </p:cNvPr>
          <p:cNvGrpSpPr/>
          <p:nvPr/>
        </p:nvGrpSpPr>
        <p:grpSpPr>
          <a:xfrm>
            <a:off x="4614875" y="3576957"/>
            <a:ext cx="2944800" cy="3202905"/>
            <a:chOff x="4521200" y="2989203"/>
            <a:chExt cx="2944800" cy="3202905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ED43EC4-FAB8-415E-A8DE-1C477EBD690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3902" l="9780" r="89976">
                          <a14:foregroundMark x1="58435" y1="19268" x2="60391" y2="48049"/>
                          <a14:foregroundMark x1="71149" y1="28537" x2="71394" y2="58780"/>
                          <a14:foregroundMark x1="51100" y1="36829" x2="47433" y2="29756"/>
                          <a14:foregroundMark x1="57457" y1="16585" x2="78445" y2="17283"/>
                          <a14:foregroundMark x1="30807" y1="30732" x2="35697" y2="35366"/>
                          <a14:foregroundMark x1="64303" y1="80732" x2="63814" y2="88049"/>
                          <a14:foregroundMark x1="63081" y1="90488" x2="79218" y2="93902"/>
                          <a14:foregroundMark x1="79218" y1="93902" x2="80685" y2="93659"/>
                          <a14:foregroundMark x1="37653" y1="18293" x2="41565" y2="16341"/>
                          <a14:foregroundMark x1="36430" y1="18780" x2="39609" y2="16585"/>
                          <a14:foregroundMark x1="37164" y1="17317" x2="36186" y2="19024"/>
                          <a14:backgroundMark x1="28606" y1="47561" x2="22005" y2="32439"/>
                          <a14:backgroundMark x1="22005" y1="32439" x2="22738" y2="27073"/>
                          <a14:backgroundMark x1="30073" y1="14878" x2="35208" y2="13902"/>
                          <a14:backgroundMark x1="63081" y1="12683" x2="80196" y2="12195"/>
                          <a14:backgroundMark x1="80196" y1="12195" x2="88264" y2="25366"/>
                          <a14:backgroundMark x1="43367" y1="12683" x2="44010" y2="12683"/>
                          <a14:backgroundMark x1="37653" y1="12683" x2="43271" y2="12683"/>
                          <a14:backgroundMark x1="45232" y1="12439" x2="47677" y2="12439"/>
                          <a14:backgroundMark x1="47188" y1="72683" x2="47188" y2="82195"/>
                          <a14:backgroundMark x1="50122" y1="60732" x2="50856" y2="70000"/>
                          <a14:backgroundMark x1="46455" y1="62195" x2="46455" y2="69756"/>
                          <a14:backgroundMark x1="57702" y1="64878" x2="58191" y2="67317"/>
                          <a14:backgroundMark x1="42909" y1="13613" x2="44010" y2="12927"/>
                          <a14:backgroundMark x1="30318" y1="21463" x2="35117" y2="18471"/>
                          <a14:backgroundMark x1="44010" y1="12927" x2="47433" y2="13415"/>
                          <a14:backgroundMark x1="31540" y1="22439" x2="33496" y2="19512"/>
                          <a14:backgroundMark x1="49878" y1="53902" x2="50856" y2="56829"/>
                          <a14:backgroundMark x1="83863" y1="30732" x2="83863" y2="30976"/>
                          <a14:backgroundMark x1="45966" y1="64390" x2="55746" y2="6414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21200" y="3240108"/>
              <a:ext cx="2944800" cy="2952000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AC7177F-7182-4400-B28E-D461402590FE}"/>
                </a:ext>
              </a:extLst>
            </p:cNvPr>
            <p:cNvSpPr txBox="1"/>
            <p:nvPr/>
          </p:nvSpPr>
          <p:spPr>
            <a:xfrm>
              <a:off x="4684073" y="4565994"/>
              <a:ext cx="3346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/>
                <a:t>0</a:t>
              </a:r>
              <a:endParaRPr lang="zh-TW" altLang="en-US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3988ED0-F983-40F3-87B2-EF6555DB7306}"/>
                </a:ext>
              </a:extLst>
            </p:cNvPr>
            <p:cNvSpPr txBox="1"/>
            <p:nvPr/>
          </p:nvSpPr>
          <p:spPr>
            <a:xfrm>
              <a:off x="5779768" y="2989203"/>
              <a:ext cx="5229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>
                  <a:solidFill>
                    <a:schemeClr val="bg1">
                      <a:lumMod val="65000"/>
                    </a:schemeClr>
                  </a:solidFill>
                </a:rPr>
                <a:t>90</a:t>
              </a:r>
              <a:endParaRPr lang="zh-TW" alt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E33A263-0390-476C-8AF3-C36463CFEF4B}"/>
                </a:ext>
              </a:extLst>
            </p:cNvPr>
            <p:cNvSpPr txBox="1"/>
            <p:nvPr/>
          </p:nvSpPr>
          <p:spPr>
            <a:xfrm>
              <a:off x="4889021" y="3208668"/>
              <a:ext cx="5229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>
                  <a:solidFill>
                    <a:schemeClr val="bg1">
                      <a:lumMod val="65000"/>
                    </a:schemeClr>
                  </a:solidFill>
                </a:rPr>
                <a:t>60</a:t>
              </a:r>
              <a:endParaRPr lang="zh-TW" alt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F0B589A-57F1-4A65-BFD3-EB216F90AC3F}"/>
                </a:ext>
              </a:extLst>
            </p:cNvPr>
            <p:cNvCxnSpPr>
              <a:cxnSpLocks/>
            </p:cNvCxnSpPr>
            <p:nvPr/>
          </p:nvCxnSpPr>
          <p:spPr>
            <a:xfrm>
              <a:off x="4998720" y="4750723"/>
              <a:ext cx="2150911" cy="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9FFEAA1A-0EE3-4E33-B5E1-BF8A5A98A0ED}"/>
                </a:ext>
              </a:extLst>
            </p:cNvPr>
            <p:cNvCxnSpPr>
              <a:cxnSpLocks/>
            </p:cNvCxnSpPr>
            <p:nvPr/>
          </p:nvCxnSpPr>
          <p:spPr>
            <a:xfrm>
              <a:off x="5968340" y="3478559"/>
              <a:ext cx="0" cy="1867347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6C06BF82-4178-4C62-9317-59850ADFAB3D}"/>
              </a:ext>
            </a:extLst>
          </p:cNvPr>
          <p:cNvSpPr txBox="1"/>
          <p:nvPr/>
        </p:nvSpPr>
        <p:spPr>
          <a:xfrm>
            <a:off x="3779837" y="1988762"/>
            <a:ext cx="251428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chemeClr val="bg1"/>
                </a:solidFill>
              </a:rPr>
              <a:t>建議以下格式 </a:t>
            </a:r>
            <a:endParaRPr lang="en-US" altLang="zh-TW" sz="2400" dirty="0">
              <a:solidFill>
                <a:schemeClr val="bg1"/>
              </a:solidFill>
            </a:endParaRPr>
          </a:p>
          <a:p>
            <a:r>
              <a:rPr lang="en-US" altLang="zh-TW" sz="2400" dirty="0">
                <a:solidFill>
                  <a:schemeClr val="bg1"/>
                </a:solidFill>
              </a:rPr>
              <a:t>.</a:t>
            </a:r>
            <a:r>
              <a:rPr lang="en-US" altLang="zh-TW" sz="2400" dirty="0" err="1">
                <a:solidFill>
                  <a:schemeClr val="bg1"/>
                </a:solidFill>
              </a:rPr>
              <a:t>dae</a:t>
            </a:r>
            <a:endParaRPr lang="en-US" altLang="zh-TW" sz="2400" dirty="0">
              <a:solidFill>
                <a:schemeClr val="bg1"/>
              </a:solidFill>
            </a:endParaRPr>
          </a:p>
          <a:p>
            <a:r>
              <a:rPr lang="en-US" altLang="zh-TW" sz="2400" dirty="0">
                <a:solidFill>
                  <a:schemeClr val="bg1"/>
                </a:solidFill>
              </a:rPr>
              <a:t>.</a:t>
            </a:r>
            <a:r>
              <a:rPr lang="en-US" altLang="zh-TW" sz="2400" dirty="0" err="1">
                <a:solidFill>
                  <a:schemeClr val="bg1"/>
                </a:solidFill>
              </a:rPr>
              <a:t>stl</a:t>
            </a:r>
            <a:endParaRPr lang="en-US" altLang="zh-TW" sz="2400" dirty="0">
              <a:solidFill>
                <a:schemeClr val="bg1"/>
              </a:solidFill>
            </a:endParaRPr>
          </a:p>
          <a:p>
            <a:r>
              <a:rPr lang="en-US" altLang="zh-TW" sz="2400" dirty="0">
                <a:solidFill>
                  <a:schemeClr val="bg1"/>
                </a:solidFill>
              </a:rPr>
              <a:t>.obj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9C3D6B4-66E9-42F2-9A25-543178FB5AB2}"/>
              </a:ext>
            </a:extLst>
          </p:cNvPr>
          <p:cNvSpPr txBox="1"/>
          <p:nvPr/>
        </p:nvSpPr>
        <p:spPr>
          <a:xfrm>
            <a:off x="5202883" y="6039547"/>
            <a:ext cx="25949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b="1" dirty="0"/>
              <a:t>Support Overhang Angle</a:t>
            </a:r>
            <a:endParaRPr lang="zh-TW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4411549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431</TotalTime>
  <Words>774</Words>
  <Application>Microsoft Office PowerPoint</Application>
  <PresentationFormat>Custom</PresentationFormat>
  <Paragraphs>161</Paragraphs>
  <Slides>19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0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新細明體</vt:lpstr>
      <vt:lpstr>Arial</vt:lpstr>
      <vt:lpstr>Calibri</vt:lpstr>
      <vt:lpstr>Calibri Light</vt:lpstr>
      <vt:lpstr>Office Theme</vt:lpstr>
      <vt:lpstr>PowerPoint Presentation</vt:lpstr>
      <vt:lpstr>PowerPoint Presentation</vt:lpstr>
      <vt:lpstr>安全注意事項</vt:lpstr>
      <vt:lpstr>切片軟體與設定檔下載</vt:lpstr>
      <vt:lpstr>PowerPoint Presentation</vt:lpstr>
      <vt:lpstr>切片軟體列印設定匯入 (以Cura 4.6.1為例)</vt:lpstr>
      <vt:lpstr>切片軟體列印設定匯入 (以Cura 4.6.1為例)</vt:lpstr>
      <vt:lpstr>切片軟體編號設定(以Cura 4.6.1為例)</vt:lpstr>
      <vt:lpstr>PowerPoint Presentation</vt:lpstr>
      <vt:lpstr>PowerPoint Presentation</vt:lpstr>
      <vt:lpstr>PowerPoint Presentation</vt:lpstr>
      <vt:lpstr>使用步驟</vt:lpstr>
      <vt:lpstr>使用步驟</vt:lpstr>
      <vt:lpstr>列印問題排除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Victor</dc:creator>
  <cp:lastModifiedBy>ad-user</cp:lastModifiedBy>
  <cp:revision>40</cp:revision>
  <dcterms:created xsi:type="dcterms:W3CDTF">2019-09-23T04:24:33Z</dcterms:created>
  <dcterms:modified xsi:type="dcterms:W3CDTF">2020-07-07T07:47:17Z</dcterms:modified>
</cp:coreProperties>
</file>